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9.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7" r:id="rId17"/>
    <p:sldId id="278"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1" d="100"/>
          <a:sy n="91" d="100"/>
        </p:scale>
        <p:origin x="-126"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F1133-79D2-45ED-B6D8-900F94A850F5}" type="datetimeFigureOut">
              <a:rPr lang="fr-FR" smtClean="0"/>
              <a:t>18/03/2022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5FFF2-9041-49E2-A609-ABE22B504DF5}" type="slidenum">
              <a:rPr lang="fr-FR" smtClean="0"/>
              <a:t>‹N°›</a:t>
            </a:fld>
            <a:endParaRPr lang="fr-FR"/>
          </a:p>
        </p:txBody>
      </p:sp>
    </p:spTree>
    <p:extLst>
      <p:ext uri="{BB962C8B-B14F-4D97-AF65-F5344CB8AC3E}">
        <p14:creationId xmlns:p14="http://schemas.microsoft.com/office/powerpoint/2010/main" val="319561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798CC9-7F96-5D46-8E63-B913FB9EE78A}" type="slidenum">
              <a:rPr lang="fr-FR" smtClean="0"/>
              <a:t>1</a:t>
            </a:fld>
            <a:endParaRPr lang="fr-FR"/>
          </a:p>
        </p:txBody>
      </p:sp>
    </p:spTree>
    <p:extLst>
      <p:ext uri="{BB962C8B-B14F-4D97-AF65-F5344CB8AC3E}">
        <p14:creationId xmlns:p14="http://schemas.microsoft.com/office/powerpoint/2010/main" val="398555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798CC9-7F96-5D46-8E63-B913FB9EE78A}" type="slidenum">
              <a:rPr lang="fr-FR" smtClean="0"/>
              <a:t>2</a:t>
            </a:fld>
            <a:endParaRPr lang="fr-FR"/>
          </a:p>
        </p:txBody>
      </p:sp>
    </p:spTree>
    <p:extLst>
      <p:ext uri="{BB962C8B-B14F-4D97-AF65-F5344CB8AC3E}">
        <p14:creationId xmlns:p14="http://schemas.microsoft.com/office/powerpoint/2010/main" val="223078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D414C57-8068-EC48-A79D-654EE4A91794}" type="slidenum">
              <a:rPr lang="fr-FR" smtClean="0"/>
              <a:t>5</a:t>
            </a:fld>
            <a:endParaRPr lang="fr-FR"/>
          </a:p>
        </p:txBody>
      </p:sp>
    </p:spTree>
    <p:extLst>
      <p:ext uri="{BB962C8B-B14F-4D97-AF65-F5344CB8AC3E}">
        <p14:creationId xmlns:p14="http://schemas.microsoft.com/office/powerpoint/2010/main" val="27894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D414C57-8068-EC48-A79D-654EE4A91794}" type="slidenum">
              <a:rPr lang="fr-FR" smtClean="0"/>
              <a:t>10</a:t>
            </a:fld>
            <a:endParaRPr lang="fr-FR"/>
          </a:p>
        </p:txBody>
      </p:sp>
    </p:spTree>
    <p:extLst>
      <p:ext uri="{BB962C8B-B14F-4D97-AF65-F5344CB8AC3E}">
        <p14:creationId xmlns:p14="http://schemas.microsoft.com/office/powerpoint/2010/main" val="390953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798CC9-7F96-5D46-8E63-B913FB9EE78A}" type="slidenum">
              <a:rPr lang="fr-FR" smtClean="0"/>
              <a:t>13</a:t>
            </a:fld>
            <a:endParaRPr lang="fr-FR"/>
          </a:p>
        </p:txBody>
      </p:sp>
    </p:spTree>
    <p:extLst>
      <p:ext uri="{BB962C8B-B14F-4D97-AF65-F5344CB8AC3E}">
        <p14:creationId xmlns:p14="http://schemas.microsoft.com/office/powerpoint/2010/main" val="77569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A348279-8436-4CCE-AB95-A26DD1B4FEBC}" type="datetimeFigureOut">
              <a:rPr lang="fr-FR" smtClean="0"/>
              <a:t>18/03/2022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140536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A348279-8436-4CCE-AB95-A26DD1B4FEBC}" type="datetimeFigureOut">
              <a:rPr lang="fr-FR" smtClean="0"/>
              <a:t>18/03/2022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2244941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A348279-8436-4CCE-AB95-A26DD1B4FEBC}" type="datetimeFigureOut">
              <a:rPr lang="fr-FR" smtClean="0"/>
              <a:t>18/03/2022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273339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ED6B727-16BB-8F4A-9F4B-F8C7DDCC255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FEA0A197-DB0B-164A-95F5-89EBED5AC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19236F56-731A-8844-81A8-35B5D55BAA5B}"/>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9C05923A-D18C-9D4F-9216-755B575C2A24}"/>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46A19B9F-6EC0-804C-8B7D-CCA9485DC304}"/>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260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EF68D32-4E9D-DD43-B0BD-D454BBCB0D6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C1E18217-266D-5947-A139-8F7952B3F9A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E16116B-CC79-3642-9916-31A0BFD855BA}"/>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2A4E24E4-F7F2-5543-8078-0AFDE12F1A9F}"/>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781747DC-783B-6B4F-A9A7-03CFF704E27A}"/>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86400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DB622F0-B012-5749-AA37-ED2CFEF043E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E9948467-EFC0-DC4F-BA39-F3889FA428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84926EA6-696A-C846-82B8-C322A1194FEF}"/>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301136F8-5184-3F41-83C7-A73CF10CA11B}"/>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1ABE5809-E238-024F-AD4E-E29F9504CC2E}"/>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8731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6FEF811-3040-4C42-89F2-1F49BF6681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CE0F7B1A-340D-A44A-B30A-254A4F8C873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C9A26F43-B872-7749-AF16-7F7F8CA5C68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ECA1701A-8386-4543-B1F6-1AB9930001A3}"/>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8C762DAA-A717-6B44-89E4-D576ED7CBA85}"/>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B05523C2-75C9-614D-8AE3-0FC86F8AE84A}"/>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2453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E93845E-C0AF-0D48-8E3C-06C2505FC46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0D578246-4BC4-0B4E-926E-7B2DCEE65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7B39B7F8-E21F-6346-B891-F0D583F7C7F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41D28F3B-B102-5D4B-A080-015FF33730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FD9ABD4D-486F-7D43-8DDD-FD58A46BBBA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8CD90A61-04BD-4343-8CF1-5AB682C31F00}"/>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8" name="Espace réservé du pied de page 7">
            <a:extLst>
              <a:ext uri="{FF2B5EF4-FFF2-40B4-BE49-F238E27FC236}">
                <a16:creationId xmlns="" xmlns:a16="http://schemas.microsoft.com/office/drawing/2014/main" id="{FD383B7D-B8BA-3340-9D49-42E7F4C49FB1}"/>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 xmlns:a16="http://schemas.microsoft.com/office/drawing/2014/main" id="{2BB44A29-B06C-C440-BCA9-335CE444E5F1}"/>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1817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86A5075-A14D-654B-AA05-5F606FA0F79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B36C26FB-CECC-AC42-8689-DEE920911D5F}"/>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4" name="Espace réservé du pied de page 3">
            <a:extLst>
              <a:ext uri="{FF2B5EF4-FFF2-40B4-BE49-F238E27FC236}">
                <a16:creationId xmlns="" xmlns:a16="http://schemas.microsoft.com/office/drawing/2014/main" id="{F1AF33C8-E0DC-BC43-813E-C503F30CB5B5}"/>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 xmlns:a16="http://schemas.microsoft.com/office/drawing/2014/main" id="{648523EB-7D42-D44B-98DC-8A908B69B3E7}"/>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09809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5E2F12F1-B868-FC4F-BFDC-2CF822253068}"/>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3" name="Espace réservé du pied de page 2">
            <a:extLst>
              <a:ext uri="{FF2B5EF4-FFF2-40B4-BE49-F238E27FC236}">
                <a16:creationId xmlns="" xmlns:a16="http://schemas.microsoft.com/office/drawing/2014/main" id="{2C886DFD-F98D-B04C-A54E-522DB5D915DB}"/>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 xmlns:a16="http://schemas.microsoft.com/office/drawing/2014/main" id="{20A51252-F773-2546-924C-622CDB95E438}"/>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25317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138865C-4DE0-A34B-9070-82AED03BDE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3B8D48AC-F063-9F4F-BBB6-A2077FB0A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D48DB743-0052-2048-A606-D52B1BF92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8558464E-E94D-BA40-8472-C844B62A83BA}"/>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3C37565A-ABA6-5A40-B715-7C9D7888C129}"/>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0DEE8F6-3824-D24C-9F3E-543E3241064B}"/>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6570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A348279-8436-4CCE-AB95-A26DD1B4FEBC}" type="datetimeFigureOut">
              <a:rPr lang="fr-FR" smtClean="0"/>
              <a:t>18/03/2022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4106439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4665A49-24C6-A244-945F-8A079B2FA23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8227B3ED-426C-6E41-8E1C-0D5B5EF10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487F1FA8-B92F-CE46-BCC9-D538E7361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951CA41D-EC77-354D-980E-4BAE59361AFF}"/>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45669260-9154-B04C-93E2-3468EC55AA21}"/>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BE4EBC63-5CB0-9A41-A827-F98CBF048979}"/>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10156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FDAA104-93EC-B548-B9D9-8CB0006505C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67227F27-FB19-7C48-B797-A669063ADF6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D53BF6BC-36E1-0C44-9142-13BB5FAC5680}"/>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D4678C5B-2F46-2647-B582-B8341A23EC28}"/>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DE0ADCCD-9210-B346-90EF-80B88ACA8889}"/>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9925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41D3AC19-BE1A-6F40-B24A-E00F9DC27F0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425CD56C-A29B-6142-B096-A5F068971FE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32C0715D-2059-344E-8C64-6DAF924ABD91}"/>
              </a:ext>
            </a:extLst>
          </p:cNvPr>
          <p:cNvSpPr>
            <a:spLocks noGrp="1"/>
          </p:cNvSpPr>
          <p:nvPr>
            <p:ph type="dt" sz="half" idx="10"/>
          </p:nvPr>
        </p:nvSpPr>
        <p:spPr/>
        <p:txBody>
          <a:body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B392FEB9-EC24-6041-BB65-F0E64ABC2F33}"/>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8B640F32-B107-B744-B0C8-F4D8B3A9CDB9}"/>
              </a:ext>
            </a:extLst>
          </p:cNvPr>
          <p:cNvSpPr>
            <a:spLocks noGrp="1"/>
          </p:cNvSpPr>
          <p:nvPr>
            <p:ph type="sldNum" sz="quarter" idx="12"/>
          </p:nvPr>
        </p:nvSpPr>
        <p:spPr/>
        <p:txBody>
          <a:body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53994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a:hlinkClick r:id="rId2" action="ppaction://hlinksldjump"/>
          </p:cNvPr>
          <p:cNvSpPr/>
          <p:nvPr userDrawn="1"/>
        </p:nvSpPr>
        <p:spPr>
          <a:xfrm>
            <a:off x="10512491" y="0"/>
            <a:ext cx="1679509" cy="8128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prstClr val="white"/>
              </a:solidFill>
            </a:endParaRPr>
          </a:p>
        </p:txBody>
      </p:sp>
    </p:spTree>
    <p:extLst>
      <p:ext uri="{BB962C8B-B14F-4D97-AF65-F5344CB8AC3E}">
        <p14:creationId xmlns:p14="http://schemas.microsoft.com/office/powerpoint/2010/main" val="128730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348279-8436-4CCE-AB95-A26DD1B4FEBC}" type="datetimeFigureOut">
              <a:rPr lang="fr-FR" smtClean="0"/>
              <a:t>18/03/2022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371465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A348279-8436-4CCE-AB95-A26DD1B4FEBC}" type="datetimeFigureOut">
              <a:rPr lang="fr-FR" smtClean="0"/>
              <a:t>18/03/2022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257772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A348279-8436-4CCE-AB95-A26DD1B4FEBC}" type="datetimeFigureOut">
              <a:rPr lang="fr-FR" smtClean="0"/>
              <a:t>18/03/2022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255300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A348279-8436-4CCE-AB95-A26DD1B4FEBC}" type="datetimeFigureOut">
              <a:rPr lang="fr-FR" smtClean="0"/>
              <a:t>18/03/2022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384274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A348279-8436-4CCE-AB95-A26DD1B4FEBC}" type="datetimeFigureOut">
              <a:rPr lang="fr-FR" smtClean="0"/>
              <a:t>18/03/2022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405264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A348279-8436-4CCE-AB95-A26DD1B4FEBC}" type="datetimeFigureOut">
              <a:rPr lang="fr-FR" smtClean="0"/>
              <a:t>18/03/2022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2260284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A348279-8436-4CCE-AB95-A26DD1B4FEBC}" type="datetimeFigureOut">
              <a:rPr lang="fr-FR" smtClean="0"/>
              <a:t>18/03/2022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BD04B6-5203-44DD-9319-1BA69314BCAA}" type="slidenum">
              <a:rPr lang="fr-FR" smtClean="0"/>
              <a:t>‹N°›</a:t>
            </a:fld>
            <a:endParaRPr lang="fr-FR"/>
          </a:p>
        </p:txBody>
      </p:sp>
    </p:spTree>
    <p:extLst>
      <p:ext uri="{BB962C8B-B14F-4D97-AF65-F5344CB8AC3E}">
        <p14:creationId xmlns:p14="http://schemas.microsoft.com/office/powerpoint/2010/main" val="309073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48279-8436-4CCE-AB95-A26DD1B4FEBC}" type="datetimeFigureOut">
              <a:rPr lang="fr-FR" smtClean="0"/>
              <a:t>18/03/2022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D04B6-5203-44DD-9319-1BA69314BCAA}" type="slidenum">
              <a:rPr lang="fr-FR" smtClean="0"/>
              <a:t>‹N°›</a:t>
            </a:fld>
            <a:endParaRPr lang="fr-FR"/>
          </a:p>
        </p:txBody>
      </p:sp>
    </p:spTree>
    <p:extLst>
      <p:ext uri="{BB962C8B-B14F-4D97-AF65-F5344CB8AC3E}">
        <p14:creationId xmlns:p14="http://schemas.microsoft.com/office/powerpoint/2010/main" val="1676715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B36299CC-9B77-E245-B5D2-5C8F6E765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66E86C79-9759-4141-910E-2B0FB9BF0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58525A5B-9E60-D94B-82BE-52CB51E1B5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9A079-6B17-B144-9717-995DADE49773}" type="datetimeFigureOut">
              <a:rPr lang="fr-FR" smtClean="0">
                <a:solidFill>
                  <a:prstClr val="black">
                    <a:tint val="75000"/>
                  </a:prstClr>
                </a:solidFill>
              </a:rPr>
              <a:pPr/>
              <a:t>18/03/2022</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F7DBB780-7DF4-C642-AB1A-7368F71443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7ACAA5C6-3B4B-224F-8D86-50D245CC6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A9C32-2D47-7843-A095-13D160A1944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90364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image" Target="../media/image33.jpe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olvallee.fr/evenement/match-des-heros/"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41"/>
            <a:ext cx="6500394" cy="8652786"/>
          </a:xfrm>
          <a:prstGeom prst="rect">
            <a:avLst/>
          </a:prstGeom>
        </p:spPr>
      </p:pic>
      <p:grpSp>
        <p:nvGrpSpPr>
          <p:cNvPr id="7" name="Groupe 6">
            <a:extLst>
              <a:ext uri="{FF2B5EF4-FFF2-40B4-BE49-F238E27FC236}">
                <a16:creationId xmlns="" xmlns:a16="http://schemas.microsoft.com/office/drawing/2014/main" id="{1B503CF0-3065-8645-88D1-80E6AE94CC9B}"/>
              </a:ext>
            </a:extLst>
          </p:cNvPr>
          <p:cNvGrpSpPr/>
          <p:nvPr/>
        </p:nvGrpSpPr>
        <p:grpSpPr>
          <a:xfrm>
            <a:off x="3928654" y="-74164"/>
            <a:ext cx="8697686" cy="7022536"/>
            <a:chOff x="3494314" y="0"/>
            <a:chExt cx="8697686" cy="7022536"/>
          </a:xfrm>
        </p:grpSpPr>
        <p:sp>
          <p:nvSpPr>
            <p:cNvPr id="5" name="Rectangle 4">
              <a:extLst>
                <a:ext uri="{FF2B5EF4-FFF2-40B4-BE49-F238E27FC236}">
                  <a16:creationId xmlns="" xmlns:a16="http://schemas.microsoft.com/office/drawing/2014/main" id="{C3AC1891-0874-8547-B357-48C6E938F5DE}"/>
                </a:ext>
              </a:extLst>
            </p:cNvPr>
            <p:cNvSpPr/>
            <p:nvPr/>
          </p:nvSpPr>
          <p:spPr>
            <a:xfrm>
              <a:off x="6175273" y="0"/>
              <a:ext cx="60167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 xmlns:a16="http://schemas.microsoft.com/office/drawing/2014/main" id="{D037CD59-4EAE-9344-9204-D1E118BA3FBD}"/>
                </a:ext>
              </a:extLst>
            </p:cNvPr>
            <p:cNvSpPr/>
            <p:nvPr/>
          </p:nvSpPr>
          <p:spPr>
            <a:xfrm>
              <a:off x="3494314" y="669471"/>
              <a:ext cx="3035674" cy="6353065"/>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a:extLst>
              <a:ext uri="{FF2B5EF4-FFF2-40B4-BE49-F238E27FC236}">
                <a16:creationId xmlns="" xmlns:a16="http://schemas.microsoft.com/office/drawing/2014/main" id="{A23F223E-E44F-D940-9238-860C9B0BBA7D}"/>
              </a:ext>
            </a:extLst>
          </p:cNvPr>
          <p:cNvSpPr txBox="1"/>
          <p:nvPr/>
        </p:nvSpPr>
        <p:spPr>
          <a:xfrm>
            <a:off x="-288758" y="-517358"/>
            <a:ext cx="184731" cy="369332"/>
          </a:xfrm>
          <a:prstGeom prst="rect">
            <a:avLst/>
          </a:prstGeom>
          <a:noFill/>
        </p:spPr>
        <p:txBody>
          <a:bodyPr wrap="none" rtlCol="0">
            <a:spAutoFit/>
          </a:bodyPr>
          <a:lstStyle/>
          <a:p>
            <a:endParaRPr lang="fr-FR" dirty="0"/>
          </a:p>
        </p:txBody>
      </p:sp>
      <p:sp>
        <p:nvSpPr>
          <p:cNvPr id="22" name="Rectangle 21">
            <a:extLst>
              <a:ext uri="{FF2B5EF4-FFF2-40B4-BE49-F238E27FC236}">
                <a16:creationId xmlns="" xmlns:a16="http://schemas.microsoft.com/office/drawing/2014/main" id="{7B5647F6-C42F-9247-812F-0D2313CBD082}"/>
              </a:ext>
            </a:extLst>
          </p:cNvPr>
          <p:cNvSpPr/>
          <p:nvPr/>
        </p:nvSpPr>
        <p:spPr>
          <a:xfrm rot="1270077">
            <a:off x="5281305" y="-1432829"/>
            <a:ext cx="659044" cy="9425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a:extLst>
              <a:ext uri="{FF2B5EF4-FFF2-40B4-BE49-F238E27FC236}">
                <a16:creationId xmlns="" xmlns:a16="http://schemas.microsoft.com/office/drawing/2014/main" id="{63466653-4F06-4F47-B377-919011A32D8A}"/>
              </a:ext>
            </a:extLst>
          </p:cNvPr>
          <p:cNvCxnSpPr>
            <a:cxnSpLocks/>
          </p:cNvCxnSpPr>
          <p:nvPr/>
        </p:nvCxnSpPr>
        <p:spPr>
          <a:xfrm flipV="1">
            <a:off x="4356960" y="2386773"/>
            <a:ext cx="1798193" cy="4653964"/>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 xmlns:a16="http://schemas.microsoft.com/office/drawing/2014/main" id="{A8B75E85-354E-9F48-97BF-176173D887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197037" y="5998464"/>
            <a:ext cx="779418" cy="638142"/>
          </a:xfrm>
          <a:prstGeom prst="rect">
            <a:avLst/>
          </a:prstGeom>
        </p:spPr>
      </p:pic>
      <p:sp>
        <p:nvSpPr>
          <p:cNvPr id="13" name="ZoneTexte 12">
            <a:extLst>
              <a:ext uri="{FF2B5EF4-FFF2-40B4-BE49-F238E27FC236}">
                <a16:creationId xmlns="" xmlns:a16="http://schemas.microsoft.com/office/drawing/2014/main" id="{7549ED89-8AD1-7E40-8B6F-E25D955E2ABF}"/>
              </a:ext>
            </a:extLst>
          </p:cNvPr>
          <p:cNvSpPr txBox="1"/>
          <p:nvPr/>
        </p:nvSpPr>
        <p:spPr>
          <a:xfrm>
            <a:off x="5407170" y="2069313"/>
            <a:ext cx="7107813" cy="1938992"/>
          </a:xfrm>
          <a:prstGeom prst="rect">
            <a:avLst/>
          </a:prstGeom>
          <a:noFill/>
        </p:spPr>
        <p:txBody>
          <a:bodyPr wrap="square" rtlCol="0">
            <a:spAutoFit/>
          </a:bodyPr>
          <a:lstStyle/>
          <a:p>
            <a:pPr algn="ctr"/>
            <a:r>
              <a:rPr lang="fr-FR" sz="3200" b="1" dirty="0" smtClean="0">
                <a:latin typeface="Arial" panose="020B0604020202020204" pitchFamily="34" charset="0"/>
                <a:cs typeface="Arial" panose="020B0604020202020204" pitchFamily="34" charset="0"/>
              </a:rPr>
              <a:t>MATCH DES HÉROS AU </a:t>
            </a:r>
          </a:p>
          <a:p>
            <a:pPr algn="ctr"/>
            <a:r>
              <a:rPr lang="fr-FR" sz="3200" b="1" dirty="0" smtClean="0">
                <a:latin typeface="Arial" panose="020B0604020202020204" pitchFamily="34" charset="0"/>
                <a:cs typeface="Arial" panose="020B0604020202020204" pitchFamily="34" charset="0"/>
              </a:rPr>
              <a:t>PROFIT D'UNICEF</a:t>
            </a:r>
          </a:p>
          <a:p>
            <a:pPr algn="ctr"/>
            <a:r>
              <a:rPr lang="fr-FR" sz="2800" b="1" dirty="0" smtClean="0">
                <a:latin typeface="Arial" panose="020B0604020202020204" pitchFamily="34" charset="0"/>
                <a:cs typeface="Arial" panose="020B0604020202020204" pitchFamily="34" charset="0"/>
              </a:rPr>
              <a:t>2</a:t>
            </a:r>
            <a:r>
              <a:rPr lang="fr-FR" sz="2800" b="1" baseline="30000" dirty="0" smtClean="0">
                <a:latin typeface="Arial" panose="020B0604020202020204" pitchFamily="34" charset="0"/>
                <a:cs typeface="Arial" panose="020B0604020202020204" pitchFamily="34" charset="0"/>
              </a:rPr>
              <a:t>ème</a:t>
            </a:r>
            <a:r>
              <a:rPr lang="fr-FR" sz="2800" b="1" dirty="0" smtClean="0">
                <a:latin typeface="Arial" panose="020B0604020202020204" pitchFamily="34" charset="0"/>
                <a:cs typeface="Arial" panose="020B0604020202020204" pitchFamily="34" charset="0"/>
              </a:rPr>
              <a:t> édition</a:t>
            </a:r>
          </a:p>
          <a:p>
            <a:pPr algn="ctr"/>
            <a:r>
              <a:rPr lang="fr-FR" sz="2800" b="1" dirty="0" smtClean="0">
                <a:solidFill>
                  <a:srgbClr val="1F90FF"/>
                </a:solidFill>
                <a:latin typeface="Arial" panose="020B0604020202020204" pitchFamily="34" charset="0"/>
                <a:cs typeface="Arial" panose="020B0604020202020204" pitchFamily="34" charset="0"/>
              </a:rPr>
              <a:t>10 mai 2022</a:t>
            </a:r>
            <a:endParaRPr lang="fr-FR" sz="2800" b="1" dirty="0">
              <a:solidFill>
                <a:srgbClr val="1F90FF"/>
              </a:solidFill>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503" y="4473783"/>
            <a:ext cx="2610585" cy="1787043"/>
          </a:xfrm>
          <a:prstGeom prst="rect">
            <a:avLst/>
          </a:prstGeom>
        </p:spPr>
      </p:pic>
      <p:sp>
        <p:nvSpPr>
          <p:cNvPr id="9" name="ZoneTexte 8">
            <a:extLst>
              <a:ext uri="{FF2B5EF4-FFF2-40B4-BE49-F238E27FC236}">
                <a16:creationId xmlns="" xmlns:a16="http://schemas.microsoft.com/office/drawing/2014/main" id="{A442CC0C-DF14-9E4C-A862-6FC148792883}"/>
              </a:ext>
            </a:extLst>
          </p:cNvPr>
          <p:cNvSpPr txBox="1"/>
          <p:nvPr/>
        </p:nvSpPr>
        <p:spPr>
          <a:xfrm>
            <a:off x="6296172" y="978367"/>
            <a:ext cx="8342345" cy="707886"/>
          </a:xfrm>
          <a:prstGeom prst="rect">
            <a:avLst/>
          </a:prstGeom>
          <a:solidFill>
            <a:schemeClr val="bg1"/>
          </a:solidFill>
        </p:spPr>
        <p:txBody>
          <a:bodyPr wrap="square" rtlCol="0">
            <a:spAutoFit/>
          </a:bodyPr>
          <a:lstStyle/>
          <a:p>
            <a:r>
              <a:rPr lang="fr-FR" sz="4000" b="1" dirty="0" smtClean="0">
                <a:solidFill>
                  <a:srgbClr val="1F90FF"/>
                </a:solidFill>
                <a:latin typeface="Adobe Fan Heiti Std B" panose="020B0700000000000000" pitchFamily="34" charset="-128"/>
                <a:ea typeface="Adobe Fan Heiti Std B" panose="020B0700000000000000" pitchFamily="34" charset="-128"/>
              </a:rPr>
              <a:t>DOSSIER Ville Amie des Enfants </a:t>
            </a:r>
            <a:r>
              <a:rPr lang="fr-FR" sz="4000" b="1" dirty="0" smtClean="0">
                <a:solidFill>
                  <a:srgbClr val="D4D3D5"/>
                </a:solidFill>
                <a:latin typeface="Adobe Fan Heiti Std B" panose="020B0700000000000000" pitchFamily="34" charset="-128"/>
                <a:ea typeface="Adobe Fan Heiti Std B" panose="020B0700000000000000" pitchFamily="34" charset="-128"/>
              </a:rPr>
              <a:t> </a:t>
            </a:r>
            <a:endParaRPr lang="fr-FR" sz="4000" b="1" dirty="0">
              <a:solidFill>
                <a:srgbClr val="1F90FF"/>
              </a:solidFill>
              <a:latin typeface="Adobe Fan Heiti Std B" panose="020B0700000000000000" pitchFamily="34" charset="-128"/>
              <a:ea typeface="Adobe Fan Heiti Std B" panose="020B0700000000000000" pitchFamily="34" charset="-128"/>
            </a:endParaRPr>
          </a:p>
        </p:txBody>
      </p:sp>
      <p:cxnSp>
        <p:nvCxnSpPr>
          <p:cNvPr id="28" name="Connecteur droit 27">
            <a:extLst>
              <a:ext uri="{FF2B5EF4-FFF2-40B4-BE49-F238E27FC236}">
                <a16:creationId xmlns="" xmlns:a16="http://schemas.microsoft.com/office/drawing/2014/main" id="{C1FA6DC0-1828-684F-B5C3-52667AE15FF6}"/>
              </a:ext>
            </a:extLst>
          </p:cNvPr>
          <p:cNvCxnSpPr>
            <a:cxnSpLocks/>
          </p:cNvCxnSpPr>
          <p:nvPr/>
        </p:nvCxnSpPr>
        <p:spPr>
          <a:xfrm flipV="1">
            <a:off x="5269744" y="-807390"/>
            <a:ext cx="1798193" cy="4653964"/>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059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élogramme 3">
            <a:extLst>
              <a:ext uri="{FF2B5EF4-FFF2-40B4-BE49-F238E27FC236}">
                <a16:creationId xmlns="" xmlns:a16="http://schemas.microsoft.com/office/drawing/2014/main" id="{7019DE91-C5FE-0C48-AD84-DF02B9839880}"/>
              </a:ext>
            </a:extLst>
          </p:cNvPr>
          <p:cNvSpPr/>
          <p:nvPr/>
        </p:nvSpPr>
        <p:spPr>
          <a:xfrm>
            <a:off x="248518" y="342111"/>
            <a:ext cx="1123634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 xmlns:a16="http://schemas.microsoft.com/office/drawing/2014/main" id="{47531182-5BDE-8545-8C5A-0A7261FE7B2F}"/>
              </a:ext>
            </a:extLst>
          </p:cNvPr>
          <p:cNvSpPr txBox="1"/>
          <p:nvPr/>
        </p:nvSpPr>
        <p:spPr>
          <a:xfrm>
            <a:off x="427119" y="411817"/>
            <a:ext cx="11337762" cy="523220"/>
          </a:xfrm>
          <a:prstGeom prst="rect">
            <a:avLst/>
          </a:prstGeom>
          <a:noFill/>
        </p:spPr>
        <p:txBody>
          <a:bodyPr wrap="square" rtlCol="0">
            <a:spAutoFit/>
          </a:bodyPr>
          <a:lstStyle/>
          <a:p>
            <a:pPr algn="ctr"/>
            <a:r>
              <a:rPr lang="fr-FR" sz="2800" b="1" dirty="0">
                <a:solidFill>
                  <a:schemeClr val="bg1"/>
                </a:solidFill>
                <a:latin typeface="Arial" panose="020B0604020202020204" pitchFamily="34" charset="0"/>
                <a:cs typeface="Arial" panose="020B0604020202020204" pitchFamily="34" charset="0"/>
              </a:rPr>
              <a:t>LE MATCH DES HÉROS 2021 EN QUELQUES CHIFFRES</a:t>
            </a:r>
          </a:p>
        </p:txBody>
      </p:sp>
      <p:grpSp>
        <p:nvGrpSpPr>
          <p:cNvPr id="6" name="Groupe 5">
            <a:extLst>
              <a:ext uri="{FF2B5EF4-FFF2-40B4-BE49-F238E27FC236}">
                <a16:creationId xmlns="" xmlns:a16="http://schemas.microsoft.com/office/drawing/2014/main" id="{46FE584C-3394-7B4F-AB75-13BEC6D18C67}"/>
              </a:ext>
            </a:extLst>
          </p:cNvPr>
          <p:cNvGrpSpPr/>
          <p:nvPr/>
        </p:nvGrpSpPr>
        <p:grpSpPr>
          <a:xfrm>
            <a:off x="2659371" y="1154910"/>
            <a:ext cx="6873255" cy="515526"/>
            <a:chOff x="298576" y="2030434"/>
            <a:chExt cx="4308121" cy="515526"/>
          </a:xfrm>
        </p:grpSpPr>
        <p:sp>
          <p:nvSpPr>
            <p:cNvPr id="7" name="ZoneTexte 6">
              <a:extLst>
                <a:ext uri="{FF2B5EF4-FFF2-40B4-BE49-F238E27FC236}">
                  <a16:creationId xmlns="" xmlns:a16="http://schemas.microsoft.com/office/drawing/2014/main" id="{70F09E89-3D1C-D140-9077-D16F68B8F9A4}"/>
                </a:ext>
              </a:extLst>
            </p:cNvPr>
            <p:cNvSpPr txBox="1"/>
            <p:nvPr/>
          </p:nvSpPr>
          <p:spPr>
            <a:xfrm>
              <a:off x="298576" y="2030434"/>
              <a:ext cx="4308121" cy="515526"/>
            </a:xfrm>
            <a:prstGeom prst="rect">
              <a:avLst/>
            </a:prstGeom>
            <a:noFill/>
            <a:ln w="28575">
              <a:noFill/>
            </a:ln>
          </p:spPr>
          <p:txBody>
            <a:bodyPr wrap="square" rtlCol="0" anchor="ctr">
              <a:spAutoFit/>
            </a:bodyPr>
            <a:lstStyle/>
            <a:p>
              <a:pPr algn="ctr">
                <a:lnSpc>
                  <a:spcPct val="150000"/>
                </a:lnSpc>
              </a:pPr>
              <a:r>
                <a:rPr lang="fr-FR" sz="2000" b="1" dirty="0">
                  <a:solidFill>
                    <a:srgbClr val="1F90FF"/>
                  </a:solidFill>
                  <a:latin typeface="Avenir Black" panose="02000503020000020003" pitchFamily="2" charset="0"/>
                </a:rPr>
                <a:t>RETOMBÉES RÉSEAUX SOCIAUX</a:t>
              </a:r>
              <a:endParaRPr lang="fr-FR" sz="2000" dirty="0">
                <a:solidFill>
                  <a:srgbClr val="091F3F"/>
                </a:solidFill>
                <a:latin typeface="Avenir Light" panose="020B0402020203020204" pitchFamily="34" charset="77"/>
              </a:endParaRPr>
            </a:p>
          </p:txBody>
        </p:sp>
        <p:sp>
          <p:nvSpPr>
            <p:cNvPr id="8" name="Rectangle 7">
              <a:extLst>
                <a:ext uri="{FF2B5EF4-FFF2-40B4-BE49-F238E27FC236}">
                  <a16:creationId xmlns="" xmlns:a16="http://schemas.microsoft.com/office/drawing/2014/main" id="{D667C74D-3BD5-A342-A393-3DCA918C2B20}"/>
                </a:ext>
              </a:extLst>
            </p:cNvPr>
            <p:cNvSpPr/>
            <p:nvPr/>
          </p:nvSpPr>
          <p:spPr>
            <a:xfrm>
              <a:off x="1107488" y="2129747"/>
              <a:ext cx="2692599" cy="368425"/>
            </a:xfrm>
            <a:prstGeom prst="rect">
              <a:avLst/>
            </a:prstGeom>
            <a:noFill/>
            <a:ln w="28575">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2" name="Tableau 6">
            <a:extLst>
              <a:ext uri="{FF2B5EF4-FFF2-40B4-BE49-F238E27FC236}">
                <a16:creationId xmlns="" xmlns:a16="http://schemas.microsoft.com/office/drawing/2014/main" id="{F54E78DE-5C5D-4E42-8E1E-1F481B902ADD}"/>
              </a:ext>
            </a:extLst>
          </p:cNvPr>
          <p:cNvGraphicFramePr>
            <a:graphicFrameLocks noGrp="1"/>
          </p:cNvGraphicFramePr>
          <p:nvPr>
            <p:extLst/>
          </p:nvPr>
        </p:nvGraphicFramePr>
        <p:xfrm>
          <a:off x="480528" y="1826328"/>
          <a:ext cx="4245242" cy="2529840"/>
        </p:xfrm>
        <a:graphic>
          <a:graphicData uri="http://schemas.openxmlformats.org/drawingml/2006/table">
            <a:tbl>
              <a:tblPr firstRow="1" bandRow="1">
                <a:tableStyleId>{2D5ABB26-0587-4C30-8999-92F81FD0307C}</a:tableStyleId>
              </a:tblPr>
              <a:tblGrid>
                <a:gridCol w="2583710">
                  <a:extLst>
                    <a:ext uri="{9D8B030D-6E8A-4147-A177-3AD203B41FA5}">
                      <a16:colId xmlns="" xmlns:a16="http://schemas.microsoft.com/office/drawing/2014/main" val="1382553893"/>
                    </a:ext>
                  </a:extLst>
                </a:gridCol>
                <a:gridCol w="1661532">
                  <a:extLst>
                    <a:ext uri="{9D8B030D-6E8A-4147-A177-3AD203B41FA5}">
                      <a16:colId xmlns="" xmlns:a16="http://schemas.microsoft.com/office/drawing/2014/main" val="1047615780"/>
                    </a:ext>
                  </a:extLst>
                </a:gridCol>
              </a:tblGrid>
              <a:tr h="370840">
                <a:tc>
                  <a:txBody>
                    <a:bodyPr/>
                    <a:lstStyle/>
                    <a:p>
                      <a:pPr algn="ctr"/>
                      <a:r>
                        <a:rPr lang="fr-FR" sz="1600" b="1" i="0" dirty="0">
                          <a:solidFill>
                            <a:schemeClr val="bg1"/>
                          </a:solidFill>
                          <a:latin typeface="Avenir Black" panose="02000503020000020003" pitchFamily="2" charset="0"/>
                        </a:rPr>
                        <a:t>Nombre d’impressions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90FF"/>
                    </a:solidFill>
                  </a:tcPr>
                </a:tc>
                <a:tc>
                  <a:txBody>
                    <a:bodyPr/>
                    <a:lstStyle/>
                    <a:p>
                      <a:pPr algn="ctr"/>
                      <a:r>
                        <a:rPr lang="fr-FR" sz="1600" b="1" i="0" dirty="0">
                          <a:solidFill>
                            <a:schemeClr val="bg1"/>
                          </a:solidFill>
                          <a:latin typeface="Avenir Black" panose="02000503020000020003" pitchFamily="2" charset="0"/>
                        </a:rPr>
                        <a:t>+1 038M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90FF"/>
                    </a:solidFill>
                  </a:tcPr>
                </a:tc>
                <a:extLst>
                  <a:ext uri="{0D108BD9-81ED-4DB2-BD59-A6C34878D82A}">
                    <a16:rowId xmlns="" xmlns:a16="http://schemas.microsoft.com/office/drawing/2014/main" val="169314976"/>
                  </a:ext>
                </a:extLst>
              </a:tr>
              <a:tr h="370840">
                <a:tc>
                  <a:txBody>
                    <a:bodyPr/>
                    <a:lstStyle/>
                    <a:p>
                      <a:pPr algn="l"/>
                      <a:r>
                        <a:rPr lang="fr-FR" sz="1400" b="0" i="0" dirty="0">
                          <a:solidFill>
                            <a:schemeClr val="tx1"/>
                          </a:solidFill>
                          <a:latin typeface="Avenir Light" panose="020B0402020203020204" pitchFamily="34" charset="77"/>
                        </a:rPr>
                        <a:t>TWITTER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206M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40167735"/>
                  </a:ext>
                </a:extLst>
              </a:tr>
              <a:tr h="370840">
                <a:tc>
                  <a:txBody>
                    <a:bodyPr/>
                    <a:lstStyle/>
                    <a:p>
                      <a:pPr algn="l"/>
                      <a:r>
                        <a:rPr lang="fr-FR" sz="1400" b="0" i="0" dirty="0">
                          <a:solidFill>
                            <a:schemeClr val="tx1"/>
                          </a:solidFill>
                          <a:latin typeface="Avenir Light" panose="020B0402020203020204" pitchFamily="34" charset="77"/>
                        </a:rPr>
                        <a:t>INSTAGRAM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471M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22893949"/>
                  </a:ext>
                </a:extLst>
              </a:tr>
              <a:tr h="370840">
                <a:tc>
                  <a:txBody>
                    <a:bodyPr/>
                    <a:lstStyle/>
                    <a:p>
                      <a:pPr algn="l"/>
                      <a:r>
                        <a:rPr lang="fr-FR" sz="1400" b="0" i="0" dirty="0">
                          <a:solidFill>
                            <a:schemeClr val="tx1"/>
                          </a:solidFill>
                          <a:latin typeface="Avenir Light" panose="020B0402020203020204" pitchFamily="34" charset="77"/>
                        </a:rPr>
                        <a:t>FACEBOOK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350M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10962486"/>
                  </a:ext>
                </a:extLst>
              </a:tr>
              <a:tr h="370840">
                <a:tc>
                  <a:txBody>
                    <a:bodyPr/>
                    <a:lstStyle/>
                    <a:p>
                      <a:pPr algn="l"/>
                      <a:r>
                        <a:rPr lang="fr-FR" sz="1400" b="0" i="0" dirty="0">
                          <a:solidFill>
                            <a:schemeClr val="tx1"/>
                          </a:solidFill>
                          <a:latin typeface="Avenir Light" panose="020B0402020203020204" pitchFamily="34" charset="77"/>
                        </a:rPr>
                        <a:t>YOUTUBE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700K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32397674"/>
                  </a:ext>
                </a:extLst>
              </a:tr>
              <a:tr h="370840">
                <a:tc>
                  <a:txBody>
                    <a:bodyPr/>
                    <a:lstStyle/>
                    <a:p>
                      <a:pPr algn="l"/>
                      <a:r>
                        <a:rPr lang="fr-FR" sz="1400" b="0" i="0" dirty="0">
                          <a:solidFill>
                            <a:schemeClr val="tx1"/>
                          </a:solidFill>
                          <a:latin typeface="Avenir Light" panose="020B0402020203020204" pitchFamily="34" charset="77"/>
                        </a:rPr>
                        <a:t>TIKTOK LIVE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400K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24402564"/>
                  </a:ext>
                </a:extLst>
              </a:tr>
              <a:tr h="0">
                <a:tc>
                  <a:txBody>
                    <a:bodyPr/>
                    <a:lstStyle/>
                    <a:p>
                      <a:pPr algn="l"/>
                      <a:r>
                        <a:rPr lang="fr-FR" sz="1400" b="0" i="0" dirty="0">
                          <a:solidFill>
                            <a:schemeClr val="tx1"/>
                          </a:solidFill>
                          <a:latin typeface="Avenir Light" panose="020B0402020203020204" pitchFamily="34" charset="77"/>
                        </a:rPr>
                        <a:t>TIKTOK 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9,3M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61860675"/>
                  </a:ext>
                </a:extLst>
              </a:tr>
            </a:tbl>
          </a:graphicData>
        </a:graphic>
      </p:graphicFrame>
      <p:pic>
        <p:nvPicPr>
          <p:cNvPr id="19" name="Image 18">
            <a:extLst>
              <a:ext uri="{FF2B5EF4-FFF2-40B4-BE49-F238E27FC236}">
                <a16:creationId xmlns="" xmlns:a16="http://schemas.microsoft.com/office/drawing/2014/main" id="{4D7175F4-245B-3D40-B39C-DA9C46DB79E4}"/>
              </a:ext>
            </a:extLst>
          </p:cNvPr>
          <p:cNvPicPr>
            <a:picLocks noChangeAspect="1"/>
          </p:cNvPicPr>
          <p:nvPr/>
        </p:nvPicPr>
        <p:blipFill>
          <a:blip r:embed="rId3"/>
          <a:stretch>
            <a:fillRect/>
          </a:stretch>
        </p:blipFill>
        <p:spPr>
          <a:xfrm>
            <a:off x="4010951" y="4463718"/>
            <a:ext cx="2781964" cy="22090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 descr="page15image58536960">
            <a:extLst>
              <a:ext uri="{FF2B5EF4-FFF2-40B4-BE49-F238E27FC236}">
                <a16:creationId xmlns="" xmlns:a16="http://schemas.microsoft.com/office/drawing/2014/main" id="{4692918D-365D-794E-91DD-FBD4740A2C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274" y="4463718"/>
            <a:ext cx="3409809" cy="22090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Groupe 24">
            <a:extLst>
              <a:ext uri="{FF2B5EF4-FFF2-40B4-BE49-F238E27FC236}">
                <a16:creationId xmlns="" xmlns:a16="http://schemas.microsoft.com/office/drawing/2014/main" id="{077ADCCF-7FCA-F443-9FE8-3A04F418A7CD}"/>
              </a:ext>
            </a:extLst>
          </p:cNvPr>
          <p:cNvGrpSpPr/>
          <p:nvPr/>
        </p:nvGrpSpPr>
        <p:grpSpPr>
          <a:xfrm>
            <a:off x="8355913" y="1828753"/>
            <a:ext cx="3030125" cy="2529840"/>
            <a:chOff x="8355913" y="1885044"/>
            <a:chExt cx="3030125" cy="2529840"/>
          </a:xfrm>
        </p:grpSpPr>
        <p:pic>
          <p:nvPicPr>
            <p:cNvPr id="17" name="Picture 3" descr="b0adb5e0-e8e1-4cd5-9c37-b34dbef6fccb@unicef">
              <a:extLst>
                <a:ext uri="{FF2B5EF4-FFF2-40B4-BE49-F238E27FC236}">
                  <a16:creationId xmlns="" xmlns:a16="http://schemas.microsoft.com/office/drawing/2014/main" id="{0580FEB0-8B0D-B840-9EAF-5E2B8154986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55913" y="1887875"/>
              <a:ext cx="1418811" cy="2527009"/>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page15image58536544">
              <a:extLst>
                <a:ext uri="{FF2B5EF4-FFF2-40B4-BE49-F238E27FC236}">
                  <a16:creationId xmlns="" xmlns:a16="http://schemas.microsoft.com/office/drawing/2014/main" id="{052F6832-9925-3C43-AD86-14B471AAB79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883185" y="1885044"/>
              <a:ext cx="1502853" cy="25274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4" name="Groupe 23">
            <a:extLst>
              <a:ext uri="{FF2B5EF4-FFF2-40B4-BE49-F238E27FC236}">
                <a16:creationId xmlns="" xmlns:a16="http://schemas.microsoft.com/office/drawing/2014/main" id="{6B70A812-176B-3E48-870D-ACC0F6294DC2}"/>
              </a:ext>
            </a:extLst>
          </p:cNvPr>
          <p:cNvGrpSpPr/>
          <p:nvPr/>
        </p:nvGrpSpPr>
        <p:grpSpPr>
          <a:xfrm>
            <a:off x="4835937" y="1826328"/>
            <a:ext cx="3409809" cy="2529840"/>
            <a:chOff x="4488321" y="3364572"/>
            <a:chExt cx="3409809" cy="2529840"/>
          </a:xfrm>
        </p:grpSpPr>
        <p:pic>
          <p:nvPicPr>
            <p:cNvPr id="18" name="Picture 2" descr="d34004b5-ef3b-4330-b0c3-b7786ab4212f@unicef">
              <a:extLst>
                <a:ext uri="{FF2B5EF4-FFF2-40B4-BE49-F238E27FC236}">
                  <a16:creationId xmlns="" xmlns:a16="http://schemas.microsoft.com/office/drawing/2014/main" id="{2F1A9C39-081E-AA46-ACAA-34AE599497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26607" y="3367402"/>
              <a:ext cx="1571523" cy="2527009"/>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3" descr="page15image58535504">
              <a:extLst>
                <a:ext uri="{FF2B5EF4-FFF2-40B4-BE49-F238E27FC236}">
                  <a16:creationId xmlns="" xmlns:a16="http://schemas.microsoft.com/office/drawing/2014/main" id="{8A36464F-6999-4145-A404-5F2088B3CF9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488321" y="3364572"/>
              <a:ext cx="1729825" cy="25298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7" name="Image 26" descr="Une image contenant texte, personne, capture d’écran&#10;&#10;Description générée automatiquement">
            <a:extLst>
              <a:ext uri="{FF2B5EF4-FFF2-40B4-BE49-F238E27FC236}">
                <a16:creationId xmlns="" xmlns:a16="http://schemas.microsoft.com/office/drawing/2014/main" id="{60E02B1A-B9B7-D645-A421-7ED3504B2BC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967783" y="4463716"/>
            <a:ext cx="2945451" cy="22090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 xmlns:a16="http://schemas.microsoft.com/office/drawing/2014/main" id="{0E4DCE76-B00B-0E43-8104-CFC9B033C4A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324886" y="6089094"/>
            <a:ext cx="612691" cy="501636"/>
          </a:xfrm>
          <a:prstGeom prst="rect">
            <a:avLst/>
          </a:prstGeom>
        </p:spPr>
      </p:pic>
    </p:spTree>
    <p:extLst>
      <p:ext uri="{BB962C8B-B14F-4D97-AF65-F5344CB8AC3E}">
        <p14:creationId xmlns:p14="http://schemas.microsoft.com/office/powerpoint/2010/main" val="1889312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Lyon] Groupama Stadium (59.186) : Ligue 1">
            <a:extLst>
              <a:ext uri="{FF2B5EF4-FFF2-40B4-BE49-F238E27FC236}">
                <a16:creationId xmlns="" xmlns:a16="http://schemas.microsoft.com/office/drawing/2014/main" id="{5B1492E9-49BB-C549-A82D-7A3B5059911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0" y="-210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 xmlns:a16="http://schemas.microsoft.com/office/drawing/2014/main" id="{9D6370D7-87C8-D44C-A348-196395BDB867}"/>
              </a:ext>
            </a:extLst>
          </p:cNvPr>
          <p:cNvSpPr txBox="1"/>
          <p:nvPr/>
        </p:nvSpPr>
        <p:spPr>
          <a:xfrm>
            <a:off x="920254" y="2807759"/>
            <a:ext cx="5756704" cy="1200329"/>
          </a:xfrm>
          <a:prstGeom prst="rect">
            <a:avLst/>
          </a:prstGeom>
          <a:noFill/>
        </p:spPr>
        <p:txBody>
          <a:bodyPr wrap="none" rtlCol="0">
            <a:spAutoFit/>
          </a:bodyPr>
          <a:lstStyle/>
          <a:p>
            <a:r>
              <a:rPr lang="fr-FR" sz="7200" b="1" dirty="0">
                <a:solidFill>
                  <a:srgbClr val="1F90FF"/>
                </a:solidFill>
                <a:latin typeface="Avenir Black" panose="02000503020000020003" pitchFamily="2" charset="0"/>
              </a:rPr>
              <a:t>Édition 2022</a:t>
            </a:r>
          </a:p>
        </p:txBody>
      </p:sp>
      <p:cxnSp>
        <p:nvCxnSpPr>
          <p:cNvPr id="6" name="Connecteur droit avec flèche 5">
            <a:extLst>
              <a:ext uri="{FF2B5EF4-FFF2-40B4-BE49-F238E27FC236}">
                <a16:creationId xmlns="" xmlns:a16="http://schemas.microsoft.com/office/drawing/2014/main" id="{3BB7DC9A-4DE2-2547-BD5A-F9390B343978}"/>
              </a:ext>
            </a:extLst>
          </p:cNvPr>
          <p:cNvCxnSpPr/>
          <p:nvPr/>
        </p:nvCxnSpPr>
        <p:spPr>
          <a:xfrm>
            <a:off x="6382757" y="2048774"/>
            <a:ext cx="14376" cy="2760450"/>
          </a:xfrm>
          <a:prstGeom prst="straightConnector1">
            <a:avLst/>
          </a:prstGeom>
          <a:ln>
            <a:solidFill>
              <a:srgbClr val="1F90FF"/>
            </a:solidFill>
          </a:ln>
        </p:spPr>
        <p:style>
          <a:lnRef idx="3">
            <a:schemeClr val="accent6"/>
          </a:lnRef>
          <a:fillRef idx="0">
            <a:schemeClr val="accent6"/>
          </a:fillRef>
          <a:effectRef idx="2">
            <a:schemeClr val="accent6"/>
          </a:effectRef>
          <a:fontRef idx="minor">
            <a:schemeClr val="tx1"/>
          </a:fontRef>
        </p:style>
      </p:cxnSp>
      <p:sp>
        <p:nvSpPr>
          <p:cNvPr id="5" name="ZoneTexte 4">
            <a:extLst>
              <a:ext uri="{FF2B5EF4-FFF2-40B4-BE49-F238E27FC236}">
                <a16:creationId xmlns="" xmlns:a16="http://schemas.microsoft.com/office/drawing/2014/main" id="{FFDFF041-2F6C-B947-8A63-FE5E9132C1B6}"/>
              </a:ext>
            </a:extLst>
          </p:cNvPr>
          <p:cNvSpPr txBox="1"/>
          <p:nvPr/>
        </p:nvSpPr>
        <p:spPr>
          <a:xfrm>
            <a:off x="6817606" y="3105833"/>
            <a:ext cx="2476960" cy="646331"/>
          </a:xfrm>
          <a:prstGeom prst="rect">
            <a:avLst/>
          </a:prstGeom>
          <a:noFill/>
        </p:spPr>
        <p:txBody>
          <a:bodyPr wrap="none" rtlCol="0">
            <a:spAutoFit/>
          </a:bodyPr>
          <a:lstStyle/>
          <a:p>
            <a:r>
              <a:rPr lang="fr-FR" dirty="0">
                <a:solidFill>
                  <a:schemeClr val="bg1"/>
                </a:solidFill>
                <a:latin typeface="Avenir Light" panose="020B0402020203020204" pitchFamily="34" charset="77"/>
              </a:rPr>
              <a:t>Groupama </a:t>
            </a:r>
            <a:r>
              <a:rPr lang="fr-FR" dirty="0" smtClean="0">
                <a:solidFill>
                  <a:schemeClr val="bg1"/>
                </a:solidFill>
                <a:latin typeface="Avenir Light" panose="020B0402020203020204" pitchFamily="34" charset="77"/>
              </a:rPr>
              <a:t>Stadium </a:t>
            </a:r>
          </a:p>
          <a:p>
            <a:r>
              <a:rPr lang="fr-FR" dirty="0">
                <a:solidFill>
                  <a:schemeClr val="bg1"/>
                </a:solidFill>
                <a:latin typeface="Avenir Light" panose="020B0402020203020204" pitchFamily="34" charset="77"/>
              </a:rPr>
              <a:t>à</a:t>
            </a:r>
            <a:r>
              <a:rPr lang="fr-FR" dirty="0" smtClean="0">
                <a:solidFill>
                  <a:schemeClr val="bg1"/>
                </a:solidFill>
                <a:latin typeface="Avenir Light" panose="020B0402020203020204" pitchFamily="34" charset="77"/>
              </a:rPr>
              <a:t> Lyon</a:t>
            </a:r>
            <a:endParaRPr lang="fr-FR"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329372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13F1FBE-F70C-5D46-9F1A-A22A32B6F456}"/>
              </a:ext>
            </a:extLst>
          </p:cNvPr>
          <p:cNvSpPr/>
          <p:nvPr/>
        </p:nvSpPr>
        <p:spPr>
          <a:xfrm>
            <a:off x="1066800" y="1547191"/>
            <a:ext cx="10058400" cy="4505739"/>
          </a:xfrm>
          <a:prstGeom prst="rect">
            <a:avLst/>
          </a:prstGeom>
          <a:solidFill>
            <a:schemeClr val="bg1"/>
          </a:solidFill>
          <a:ln w="38100">
            <a:solidFill>
              <a:srgbClr val="4BA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BA2FF"/>
              </a:solidFill>
            </a:endParaRPr>
          </a:p>
        </p:txBody>
      </p:sp>
      <p:cxnSp>
        <p:nvCxnSpPr>
          <p:cNvPr id="9" name="Connecteur droit 8">
            <a:extLst>
              <a:ext uri="{FF2B5EF4-FFF2-40B4-BE49-F238E27FC236}">
                <a16:creationId xmlns="" xmlns:a16="http://schemas.microsoft.com/office/drawing/2014/main" id="{4F3251F5-13F7-2649-884E-C06084FD3269}"/>
              </a:ext>
            </a:extLst>
          </p:cNvPr>
          <p:cNvCxnSpPr>
            <a:cxnSpLocks/>
          </p:cNvCxnSpPr>
          <p:nvPr/>
        </p:nvCxnSpPr>
        <p:spPr>
          <a:xfrm>
            <a:off x="6096000" y="2838012"/>
            <a:ext cx="0" cy="2892671"/>
          </a:xfrm>
          <a:prstGeom prst="line">
            <a:avLst/>
          </a:prstGeom>
          <a:ln w="28575">
            <a:solidFill>
              <a:srgbClr val="4BA2FF"/>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 xmlns:a16="http://schemas.microsoft.com/office/drawing/2014/main" id="{2BA58CF6-F852-9540-9385-ED086E35BFC7}"/>
              </a:ext>
            </a:extLst>
          </p:cNvPr>
          <p:cNvSpPr txBox="1"/>
          <p:nvPr/>
        </p:nvSpPr>
        <p:spPr>
          <a:xfrm>
            <a:off x="882426" y="5084352"/>
            <a:ext cx="5397948" cy="646331"/>
          </a:xfrm>
          <a:prstGeom prst="rect">
            <a:avLst/>
          </a:prstGeom>
          <a:noFill/>
        </p:spPr>
        <p:txBody>
          <a:bodyPr wrap="square" rtlCol="0">
            <a:spAutoFit/>
          </a:bodyPr>
          <a:lstStyle/>
          <a:p>
            <a:pPr algn="ctr"/>
            <a:r>
              <a:rPr lang="fr-FR" sz="3600" dirty="0">
                <a:latin typeface="Avenir Medium" panose="02000503020000020003" pitchFamily="2" charset="0"/>
              </a:rPr>
              <a:t>OL Légendes</a:t>
            </a:r>
          </a:p>
        </p:txBody>
      </p:sp>
      <p:sp>
        <p:nvSpPr>
          <p:cNvPr id="22" name="ZoneTexte 21">
            <a:extLst>
              <a:ext uri="{FF2B5EF4-FFF2-40B4-BE49-F238E27FC236}">
                <a16:creationId xmlns="" xmlns:a16="http://schemas.microsoft.com/office/drawing/2014/main" id="{3843F026-C9FD-2A4B-82C7-E427E6D1AF5C}"/>
              </a:ext>
            </a:extLst>
          </p:cNvPr>
          <p:cNvSpPr txBox="1"/>
          <p:nvPr/>
        </p:nvSpPr>
        <p:spPr>
          <a:xfrm>
            <a:off x="6604001" y="5084352"/>
            <a:ext cx="4013198" cy="646331"/>
          </a:xfrm>
          <a:prstGeom prst="rect">
            <a:avLst/>
          </a:prstGeom>
          <a:noFill/>
        </p:spPr>
        <p:txBody>
          <a:bodyPr wrap="square" rtlCol="0">
            <a:spAutoFit/>
          </a:bodyPr>
          <a:lstStyle/>
          <a:p>
            <a:pPr algn="ctr"/>
            <a:r>
              <a:rPr lang="fr-FR" sz="3600" dirty="0">
                <a:latin typeface="Avenir Medium" panose="02000503020000020003" pitchFamily="2" charset="0"/>
              </a:rPr>
              <a:t>Team UNICEF</a:t>
            </a:r>
          </a:p>
        </p:txBody>
      </p:sp>
      <p:sp>
        <p:nvSpPr>
          <p:cNvPr id="27" name="ZoneTexte 26">
            <a:extLst>
              <a:ext uri="{FF2B5EF4-FFF2-40B4-BE49-F238E27FC236}">
                <a16:creationId xmlns="" xmlns:a16="http://schemas.microsoft.com/office/drawing/2014/main" id="{2BC21DC9-3FBE-B04A-9E68-A9DA0974C5CE}"/>
              </a:ext>
            </a:extLst>
          </p:cNvPr>
          <p:cNvSpPr txBox="1"/>
          <p:nvPr/>
        </p:nvSpPr>
        <p:spPr>
          <a:xfrm>
            <a:off x="3397026" y="1637683"/>
            <a:ext cx="5397948" cy="1015663"/>
          </a:xfrm>
          <a:prstGeom prst="rect">
            <a:avLst/>
          </a:prstGeom>
          <a:noFill/>
        </p:spPr>
        <p:txBody>
          <a:bodyPr wrap="square" rtlCol="0">
            <a:spAutoFit/>
          </a:bodyPr>
          <a:lstStyle/>
          <a:p>
            <a:pPr algn="ctr"/>
            <a:r>
              <a:rPr lang="fr-FR" sz="2000" dirty="0">
                <a:latin typeface="Avenir Light" panose="020B0402020203020204" pitchFamily="34" charset="77"/>
              </a:rPr>
              <a:t>Groupama Stadium</a:t>
            </a:r>
          </a:p>
          <a:p>
            <a:pPr algn="ctr"/>
            <a:r>
              <a:rPr lang="fr-FR" sz="2000" dirty="0">
                <a:latin typeface="Avenir Light" panose="020B0402020203020204" pitchFamily="34" charset="77"/>
              </a:rPr>
              <a:t>10 Mai 2022</a:t>
            </a:r>
          </a:p>
          <a:p>
            <a:pPr algn="ctr"/>
            <a:r>
              <a:rPr lang="fr-FR" sz="2000" dirty="0">
                <a:latin typeface="Avenir Light" panose="020B0402020203020204" pitchFamily="34" charset="77"/>
              </a:rPr>
              <a:t>20h30</a:t>
            </a:r>
          </a:p>
        </p:txBody>
      </p:sp>
      <p:sp>
        <p:nvSpPr>
          <p:cNvPr id="10" name="Parallélogramme 9">
            <a:extLst>
              <a:ext uri="{FF2B5EF4-FFF2-40B4-BE49-F238E27FC236}">
                <a16:creationId xmlns="" xmlns:a16="http://schemas.microsoft.com/office/drawing/2014/main" id="{F7EA0769-538C-BB45-AC30-A8F638493817}"/>
              </a:ext>
            </a:extLst>
          </p:cNvPr>
          <p:cNvSpPr/>
          <p:nvPr/>
        </p:nvSpPr>
        <p:spPr>
          <a:xfrm>
            <a:off x="248519" y="342111"/>
            <a:ext cx="2675433"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 xmlns:a16="http://schemas.microsoft.com/office/drawing/2014/main" id="{5E97D9CD-DB91-BC4A-B2BB-5CD4E18CEA6D}"/>
              </a:ext>
            </a:extLst>
          </p:cNvPr>
          <p:cNvSpPr txBox="1"/>
          <p:nvPr/>
        </p:nvSpPr>
        <p:spPr>
          <a:xfrm>
            <a:off x="427119" y="411817"/>
            <a:ext cx="11337762" cy="584775"/>
          </a:xfrm>
          <a:prstGeom prst="rect">
            <a:avLst/>
          </a:prstGeom>
          <a:noFill/>
        </p:spPr>
        <p:txBody>
          <a:bodyPr wrap="square" rtlCol="0">
            <a:spAutoFit/>
          </a:bodyPr>
          <a:lstStyle/>
          <a:p>
            <a:pPr algn="just"/>
            <a:r>
              <a:rPr lang="fr-FR" sz="3200" b="1" dirty="0">
                <a:solidFill>
                  <a:schemeClr val="bg1"/>
                </a:solidFill>
                <a:latin typeface="Arial" panose="020B0604020202020204" pitchFamily="34" charset="0"/>
                <a:cs typeface="Arial" panose="020B0604020202020204" pitchFamily="34" charset="0"/>
              </a:rPr>
              <a:t>LE MATCH</a:t>
            </a:r>
          </a:p>
        </p:txBody>
      </p:sp>
      <p:pic>
        <p:nvPicPr>
          <p:cNvPr id="1026" name="Picture 2">
            <a:extLst>
              <a:ext uri="{FF2B5EF4-FFF2-40B4-BE49-F238E27FC236}">
                <a16:creationId xmlns="" xmlns:a16="http://schemas.microsoft.com/office/drawing/2014/main" id="{24DE6F08-71D3-074D-BD8C-C2361022496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732901" y="2982668"/>
            <a:ext cx="1696998" cy="195702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 xmlns:a16="http://schemas.microsoft.com/office/drawing/2014/main" id="{3513E212-F57E-B448-B27D-F30503753458}"/>
              </a:ext>
            </a:extLst>
          </p:cNvPr>
          <p:cNvGrpSpPr/>
          <p:nvPr/>
        </p:nvGrpSpPr>
        <p:grpSpPr>
          <a:xfrm>
            <a:off x="8357191" y="1678676"/>
            <a:ext cx="2672316" cy="678472"/>
            <a:chOff x="8452884" y="506522"/>
            <a:chExt cx="2672316" cy="678472"/>
          </a:xfrm>
        </p:grpSpPr>
        <p:pic>
          <p:nvPicPr>
            <p:cNvPr id="3" name="Image 2">
              <a:extLst>
                <a:ext uri="{FF2B5EF4-FFF2-40B4-BE49-F238E27FC236}">
                  <a16:creationId xmlns="" xmlns:a16="http://schemas.microsoft.com/office/drawing/2014/main" id="{35A80B82-931F-B848-835F-DF309E8BAF2C}"/>
                </a:ext>
              </a:extLst>
            </p:cNvPr>
            <p:cNvPicPr>
              <a:picLocks noChangeAspect="1"/>
            </p:cNvPicPr>
            <p:nvPr/>
          </p:nvPicPr>
          <p:blipFill>
            <a:blip r:embed="rId3"/>
            <a:stretch>
              <a:fillRect/>
            </a:stretch>
          </p:blipFill>
          <p:spPr>
            <a:xfrm>
              <a:off x="8550153" y="506522"/>
              <a:ext cx="2575047" cy="388269"/>
            </a:xfrm>
            <a:prstGeom prst="rect">
              <a:avLst/>
            </a:prstGeom>
          </p:spPr>
        </p:pic>
        <p:sp>
          <p:nvSpPr>
            <p:cNvPr id="4" name="ZoneTexte 3">
              <a:extLst>
                <a:ext uri="{FF2B5EF4-FFF2-40B4-BE49-F238E27FC236}">
                  <a16:creationId xmlns="" xmlns:a16="http://schemas.microsoft.com/office/drawing/2014/main" id="{9232AC54-2E4A-544C-ADB2-8911B43261A2}"/>
                </a:ext>
              </a:extLst>
            </p:cNvPr>
            <p:cNvSpPr txBox="1"/>
            <p:nvPr/>
          </p:nvSpPr>
          <p:spPr>
            <a:xfrm>
              <a:off x="8452884" y="907995"/>
              <a:ext cx="2587118" cy="276999"/>
            </a:xfrm>
            <a:prstGeom prst="rect">
              <a:avLst/>
            </a:prstGeom>
            <a:noFill/>
          </p:spPr>
          <p:txBody>
            <a:bodyPr wrap="none" rtlCol="0">
              <a:spAutoFit/>
            </a:bodyPr>
            <a:lstStyle/>
            <a:p>
              <a:r>
                <a:rPr lang="fr-FR" sz="1200" i="1" dirty="0">
                  <a:latin typeface="Avenir Light" panose="020B0402020203020204" pitchFamily="34" charset="77"/>
                </a:rPr>
                <a:t>Diffusion officielle à partir de 20h30</a:t>
              </a:r>
            </a:p>
          </p:txBody>
        </p:sp>
      </p:gr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640" y="3132059"/>
            <a:ext cx="2381237" cy="1630046"/>
          </a:xfrm>
          <a:prstGeom prst="rect">
            <a:avLst/>
          </a:prstGeom>
        </p:spPr>
      </p:pic>
      <p:pic>
        <p:nvPicPr>
          <p:cNvPr id="15" name="Image 14">
            <a:extLst>
              <a:ext uri="{FF2B5EF4-FFF2-40B4-BE49-F238E27FC236}">
                <a16:creationId xmlns="" xmlns:a16="http://schemas.microsoft.com/office/drawing/2014/main" id="{0E4DCE76-B00B-0E43-8104-CFC9B033C4A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324886" y="6089094"/>
            <a:ext cx="612691" cy="501636"/>
          </a:xfrm>
          <a:prstGeom prst="rect">
            <a:avLst/>
          </a:prstGeom>
        </p:spPr>
      </p:pic>
    </p:spTree>
    <p:extLst>
      <p:ext uri="{BB962C8B-B14F-4D97-AF65-F5344CB8AC3E}">
        <p14:creationId xmlns:p14="http://schemas.microsoft.com/office/powerpoint/2010/main" val="222025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 xmlns:a16="http://schemas.microsoft.com/office/drawing/2014/main" id="{F4C324E4-7951-2942-BD6D-418DD05A57E1}"/>
              </a:ext>
            </a:extLst>
          </p:cNvPr>
          <p:cNvSpPr txBox="1"/>
          <p:nvPr/>
        </p:nvSpPr>
        <p:spPr>
          <a:xfrm>
            <a:off x="277137" y="1255879"/>
            <a:ext cx="6265229" cy="5447645"/>
          </a:xfrm>
          <a:prstGeom prst="rect">
            <a:avLst/>
          </a:prstGeom>
          <a:noFill/>
        </p:spPr>
        <p:txBody>
          <a:bodyPr wrap="square" rtlCol="0">
            <a:spAutoFit/>
          </a:bodyPr>
          <a:lstStyle/>
          <a:p>
            <a:pPr algn="ctr"/>
            <a:r>
              <a:rPr lang="fr-FR" sz="1200" dirty="0">
                <a:latin typeface="Avenir Light" panose="020B0402020203020204"/>
              </a:rPr>
              <a:t>Le </a:t>
            </a:r>
            <a:r>
              <a:rPr lang="fr-FR" sz="1200" b="1" dirty="0">
                <a:solidFill>
                  <a:srgbClr val="1F90FF"/>
                </a:solidFill>
                <a:latin typeface="Avenir Light" panose="020B0402020203020204"/>
              </a:rPr>
              <a:t>Groupama Stadium de Lyon</a:t>
            </a:r>
            <a:r>
              <a:rPr lang="fr-FR" sz="1200" dirty="0">
                <a:latin typeface="Avenir Light" panose="020B0402020203020204"/>
              </a:rPr>
              <a:t>, </a:t>
            </a:r>
            <a:r>
              <a:rPr lang="fr-FR" sz="1200" dirty="0" smtClean="0">
                <a:latin typeface="Avenir Light" panose="020B0402020203020204"/>
              </a:rPr>
              <a:t>accueillera la </a:t>
            </a:r>
            <a:r>
              <a:rPr lang="fr-FR" sz="1200" dirty="0">
                <a:latin typeface="Avenir Light" panose="020B0402020203020204"/>
              </a:rPr>
              <a:t>2e Edition du Match des Héros avec un match entre </a:t>
            </a:r>
            <a:r>
              <a:rPr lang="fr-FR" sz="1200" dirty="0" smtClean="0">
                <a:latin typeface="Avenir Light" panose="020B0402020203020204"/>
              </a:rPr>
              <a:t>la </a:t>
            </a:r>
            <a:r>
              <a:rPr lang="fr-FR" sz="1200" b="1" dirty="0">
                <a:solidFill>
                  <a:srgbClr val="1F90FF"/>
                </a:solidFill>
                <a:latin typeface="Avenir Light" panose="020B0402020203020204"/>
              </a:rPr>
              <a:t>Team UNICEF </a:t>
            </a:r>
            <a:r>
              <a:rPr lang="fr-FR" sz="1200" dirty="0">
                <a:latin typeface="Avenir Light" panose="020B0402020203020204"/>
              </a:rPr>
              <a:t>et </a:t>
            </a:r>
            <a:r>
              <a:rPr lang="fr-FR" sz="1200" dirty="0" smtClean="0">
                <a:latin typeface="Avenir Light" panose="020B0402020203020204"/>
              </a:rPr>
              <a:t>la </a:t>
            </a:r>
            <a:r>
              <a:rPr lang="fr-FR" sz="1200" b="1" dirty="0">
                <a:solidFill>
                  <a:srgbClr val="1F90FF"/>
                </a:solidFill>
                <a:latin typeface="Avenir Light" panose="020B0402020203020204"/>
              </a:rPr>
              <a:t>Team OL Legends </a:t>
            </a:r>
            <a:r>
              <a:rPr lang="fr-FR" sz="1200" dirty="0" smtClean="0">
                <a:latin typeface="Avenir Light" panose="020B0402020203020204"/>
              </a:rPr>
              <a:t>le </a:t>
            </a:r>
            <a:r>
              <a:rPr lang="fr-FR" sz="1200" b="1" dirty="0" smtClean="0">
                <a:latin typeface="Avenir Light" panose="020B0402020203020204"/>
              </a:rPr>
              <a:t>10 </a:t>
            </a:r>
            <a:r>
              <a:rPr lang="fr-FR" sz="1200" b="1" dirty="0">
                <a:latin typeface="Avenir Light" panose="020B0402020203020204"/>
              </a:rPr>
              <a:t>mai </a:t>
            </a:r>
            <a:r>
              <a:rPr lang="fr-FR" sz="1200" dirty="0" smtClean="0">
                <a:latin typeface="Avenir Light" panose="020B0402020203020204"/>
              </a:rPr>
              <a:t>prochain.</a:t>
            </a:r>
          </a:p>
          <a:p>
            <a:pPr algn="ctr"/>
            <a:endParaRPr lang="fr-FR" sz="1200" dirty="0">
              <a:latin typeface="Avenir Light" panose="020B0402020203020204"/>
            </a:endParaRPr>
          </a:p>
          <a:p>
            <a:pPr algn="ctr"/>
            <a:r>
              <a:rPr lang="fr-FR" sz="1200" dirty="0" smtClean="0">
                <a:latin typeface="Avenir Light" panose="020B0402020203020204"/>
              </a:rPr>
              <a:t> </a:t>
            </a:r>
            <a:r>
              <a:rPr lang="fr-FR" sz="1200" dirty="0">
                <a:latin typeface="Avenir Light" panose="020B0402020203020204"/>
              </a:rPr>
              <a:t>Afin de participer à l’aide à la protection des enfants en Ukraine, cette nouvelle édition du match caritatif mettra à l’honneur les programmes de réponses d’urgence de </a:t>
            </a:r>
            <a:r>
              <a:rPr lang="fr-FR" sz="1200" dirty="0" smtClean="0">
                <a:latin typeface="Avenir Light" panose="020B0402020203020204"/>
              </a:rPr>
              <a:t>l’UNICEF, </a:t>
            </a:r>
            <a:r>
              <a:rPr lang="fr-FR" sz="1200" dirty="0">
                <a:latin typeface="Avenir Light" panose="020B0402020203020204"/>
              </a:rPr>
              <a:t>et permettra </a:t>
            </a:r>
            <a:r>
              <a:rPr lang="fr-FR" sz="1200" dirty="0" smtClean="0">
                <a:latin typeface="Avenir Light" panose="020B0402020203020204"/>
              </a:rPr>
              <a:t>également de </a:t>
            </a:r>
            <a:r>
              <a:rPr lang="fr-FR" sz="1200" dirty="0">
                <a:latin typeface="Avenir Light" panose="020B0402020203020204"/>
              </a:rPr>
              <a:t>soutenir les actions menées par </a:t>
            </a:r>
            <a:r>
              <a:rPr lang="fr-FR" sz="1200" dirty="0" smtClean="0">
                <a:latin typeface="Avenir Light" panose="020B0402020203020204"/>
              </a:rPr>
              <a:t>la  </a:t>
            </a:r>
            <a:r>
              <a:rPr lang="fr-FR" sz="1200" dirty="0">
                <a:latin typeface="Avenir Light" panose="020B0402020203020204"/>
              </a:rPr>
              <a:t>Fondation </a:t>
            </a:r>
            <a:r>
              <a:rPr lang="fr-FR" sz="1200" dirty="0" smtClean="0">
                <a:latin typeface="Avenir Light" panose="020B0402020203020204"/>
              </a:rPr>
              <a:t>OL à </a:t>
            </a:r>
            <a:r>
              <a:rPr lang="fr-FR" sz="1200" dirty="0">
                <a:latin typeface="Avenir Light" panose="020B0402020203020204"/>
              </a:rPr>
              <a:t>destination des enfants </a:t>
            </a:r>
            <a:r>
              <a:rPr lang="fr-FR" sz="1200" dirty="0" smtClean="0">
                <a:latin typeface="Avenir Light" panose="020B0402020203020204"/>
              </a:rPr>
              <a:t>de la région lyonnaise pour </a:t>
            </a:r>
            <a:r>
              <a:rPr lang="fr-FR" sz="1200" dirty="0">
                <a:latin typeface="Avenir Light" panose="020B0402020203020204"/>
              </a:rPr>
              <a:t>lutter contre les inégalités</a:t>
            </a:r>
            <a:r>
              <a:rPr lang="fr-FR" sz="1200" dirty="0" smtClean="0">
                <a:latin typeface="Avenir Light" panose="020B0402020203020204"/>
              </a:rPr>
              <a:t>.</a:t>
            </a:r>
            <a:endParaRPr lang="fr-FR" sz="1200" b="1" dirty="0"/>
          </a:p>
          <a:p>
            <a:pPr algn="ctr"/>
            <a:endParaRPr lang="fr-FR" sz="1200" dirty="0" smtClean="0">
              <a:latin typeface="Avenir Light" panose="020B0402020203020204"/>
            </a:endParaRPr>
          </a:p>
          <a:p>
            <a:pPr algn="ctr"/>
            <a:endParaRPr lang="fr-FR" sz="1200" dirty="0" smtClean="0">
              <a:latin typeface="Avenir Light" panose="020B0402020203020204"/>
            </a:endParaRPr>
          </a:p>
          <a:p>
            <a:pPr algn="ctr"/>
            <a:r>
              <a:rPr lang="fr-FR" sz="1200" dirty="0">
                <a:latin typeface="Avenir Light" panose="020B0402020203020204"/>
              </a:rPr>
              <a:t>Présente depuis 25 ans en Ukraine, l’UNICEF se mobilise sur le terrain pour approvisionner les populations en eau </a:t>
            </a:r>
            <a:r>
              <a:rPr lang="fr-FR" sz="1200" dirty="0" smtClean="0">
                <a:latin typeface="Avenir Light" panose="020B0402020203020204"/>
              </a:rPr>
              <a:t>potable, en </a:t>
            </a:r>
            <a:r>
              <a:rPr lang="fr-FR" sz="1200" dirty="0">
                <a:latin typeface="Avenir Light" panose="020B0402020203020204"/>
              </a:rPr>
              <a:t>médicaments, en </a:t>
            </a:r>
            <a:r>
              <a:rPr lang="fr-FR" sz="1200" dirty="0" smtClean="0">
                <a:latin typeface="Avenir Light" panose="020B0402020203020204"/>
              </a:rPr>
              <a:t>kits </a:t>
            </a:r>
            <a:r>
              <a:rPr lang="fr-FR" sz="1200" dirty="0">
                <a:latin typeface="Avenir Light" panose="020B0402020203020204"/>
              </a:rPr>
              <a:t>d’hygiène, en </a:t>
            </a:r>
            <a:r>
              <a:rPr lang="fr-FR" sz="1200" dirty="0" smtClean="0">
                <a:latin typeface="Avenir Light" panose="020B0402020203020204"/>
              </a:rPr>
              <a:t>nourriture et en </a:t>
            </a:r>
            <a:r>
              <a:rPr lang="fr-FR" sz="1200" dirty="0">
                <a:latin typeface="Avenir Light" panose="020B0402020203020204"/>
              </a:rPr>
              <a:t>vêtements chauds. En Ukraine et dans les pays limitrophes, UNICEF met en place, avec le Haut-commissariat aux réfugiés, des </a:t>
            </a:r>
            <a:r>
              <a:rPr lang="fr-FR" sz="1200" i="1" dirty="0">
                <a:latin typeface="Avenir Light" panose="020B0402020203020204"/>
              </a:rPr>
              <a:t>Points bleus</a:t>
            </a:r>
            <a:r>
              <a:rPr lang="fr-FR" sz="1200" dirty="0">
                <a:latin typeface="Avenir Light" panose="020B0402020203020204"/>
              </a:rPr>
              <a:t>, des espaces d’accueil pour offrir aux familles des soins, de l’eau, de la nourriture, de l’accès à des structures sanitaires indispensables après plusieurs jours de marche.  </a:t>
            </a:r>
            <a:endParaRPr lang="fr-FR" sz="1200" dirty="0" smtClean="0">
              <a:latin typeface="Avenir Light" panose="020B0402020203020204"/>
            </a:endParaRPr>
          </a:p>
          <a:p>
            <a:pPr algn="ctr"/>
            <a:endParaRPr lang="fr-FR" sz="1200" dirty="0" smtClean="0">
              <a:latin typeface="Avenir Light" panose="020B0402020203020204"/>
            </a:endParaRPr>
          </a:p>
          <a:p>
            <a:pPr algn="ctr"/>
            <a:endParaRPr lang="fr-FR" sz="1200" dirty="0" smtClean="0">
              <a:latin typeface="Avenir Light" panose="020B0402020203020204"/>
            </a:endParaRPr>
          </a:p>
          <a:p>
            <a:pPr algn="ctr"/>
            <a:r>
              <a:rPr lang="fr-FR" sz="1200" dirty="0">
                <a:latin typeface="Avenir Light" panose="020B0402020203020204"/>
              </a:rPr>
              <a:t>« </a:t>
            </a:r>
            <a:r>
              <a:rPr lang="fr-FR" sz="1200" i="1" dirty="0">
                <a:latin typeface="Avenir Light" panose="020B0402020203020204"/>
              </a:rPr>
              <a:t>Nous sommes fiers de participer à cette nouvelle édition du Match des Héros aux côtés d’OL Fondation, un partenaire qui s’est mobilisé rapidement à nos côtés dans notre action pour répondre à l’urgence en Ukraine. </a:t>
            </a:r>
            <a:r>
              <a:rPr lang="fr-FR" sz="1200" b="1" i="1" dirty="0">
                <a:latin typeface="Avenir Light" panose="020B0402020203020204"/>
              </a:rPr>
              <a:t>Le soutien de nos partenaires, des personnalités et du public va nous permettre de renforcer nos actions sur le terrain, où les besoins des enfants en situation d’urgence sont plus importants que jamais</a:t>
            </a:r>
            <a:r>
              <a:rPr lang="fr-FR" sz="1200" b="1" dirty="0">
                <a:latin typeface="Avenir Light" panose="020B0402020203020204"/>
              </a:rPr>
              <a:t> </a:t>
            </a:r>
            <a:r>
              <a:rPr lang="fr-FR" sz="1200" b="1" dirty="0" smtClean="0">
                <a:latin typeface="Avenir Light" panose="020B0402020203020204"/>
              </a:rPr>
              <a:t>»</a:t>
            </a:r>
            <a:r>
              <a:rPr lang="fr-FR" sz="1200" dirty="0" smtClean="0">
                <a:latin typeface="Avenir Light" panose="020B0402020203020204"/>
              </a:rPr>
              <a:t> Ann </a:t>
            </a:r>
            <a:r>
              <a:rPr lang="fr-FR" sz="1200" dirty="0">
                <a:latin typeface="Avenir Light" panose="020B0402020203020204"/>
              </a:rPr>
              <a:t>Avril, Directrice générale de l’UNICEF France.  </a:t>
            </a:r>
            <a:endParaRPr lang="fr-FR" sz="1200" dirty="0" smtClean="0">
              <a:latin typeface="Avenir Light" panose="020B0402020203020204"/>
            </a:endParaRPr>
          </a:p>
          <a:p>
            <a:pPr algn="ctr"/>
            <a:endParaRPr lang="fr-FR" sz="1200" dirty="0">
              <a:latin typeface="Avenir Light" panose="020B0402020203020204"/>
            </a:endParaRPr>
          </a:p>
          <a:p>
            <a:pPr algn="ctr"/>
            <a:endParaRPr lang="fr-FR" sz="1200" dirty="0">
              <a:latin typeface="Avenir Light" panose="020B0402020203020204"/>
            </a:endParaRPr>
          </a:p>
          <a:p>
            <a:pPr algn="ctr"/>
            <a:endParaRPr lang="fr-FR" sz="1200" dirty="0">
              <a:latin typeface="Avenir Light" panose="020B0402020203020204"/>
            </a:endParaRPr>
          </a:p>
          <a:p>
            <a:pPr algn="ctr"/>
            <a:endParaRPr lang="fr-FR" sz="1200" dirty="0">
              <a:latin typeface="Avenir Light" panose="020B0402020203020204"/>
            </a:endParaRPr>
          </a:p>
        </p:txBody>
      </p:sp>
      <p:grpSp>
        <p:nvGrpSpPr>
          <p:cNvPr id="7" name="Groupe 6">
            <a:extLst>
              <a:ext uri="{FF2B5EF4-FFF2-40B4-BE49-F238E27FC236}">
                <a16:creationId xmlns="" xmlns:a16="http://schemas.microsoft.com/office/drawing/2014/main" id="{42DC1D4D-B7C0-4245-B865-93CF207F5704}"/>
              </a:ext>
            </a:extLst>
          </p:cNvPr>
          <p:cNvGrpSpPr/>
          <p:nvPr/>
        </p:nvGrpSpPr>
        <p:grpSpPr>
          <a:xfrm>
            <a:off x="427120" y="1150719"/>
            <a:ext cx="6026691" cy="4761685"/>
            <a:chOff x="427118" y="1385544"/>
            <a:chExt cx="6026691" cy="4597447"/>
          </a:xfrm>
        </p:grpSpPr>
        <p:cxnSp>
          <p:nvCxnSpPr>
            <p:cNvPr id="5" name="Connecteur droit 4">
              <a:extLst>
                <a:ext uri="{FF2B5EF4-FFF2-40B4-BE49-F238E27FC236}">
                  <a16:creationId xmlns="" xmlns:a16="http://schemas.microsoft.com/office/drawing/2014/main" id="{455F2B11-BDCA-B648-8796-0F99041722F9}"/>
                </a:ext>
              </a:extLst>
            </p:cNvPr>
            <p:cNvCxnSpPr>
              <a:cxnSpLocks/>
            </p:cNvCxnSpPr>
            <p:nvPr/>
          </p:nvCxnSpPr>
          <p:spPr>
            <a:xfrm>
              <a:off x="427119" y="1385544"/>
              <a:ext cx="6026690" cy="0"/>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 xmlns:a16="http://schemas.microsoft.com/office/drawing/2014/main" id="{9D063EE0-0C72-CE4D-8DB8-AFBD62C0EE2E}"/>
                </a:ext>
              </a:extLst>
            </p:cNvPr>
            <p:cNvCxnSpPr>
              <a:cxnSpLocks/>
            </p:cNvCxnSpPr>
            <p:nvPr/>
          </p:nvCxnSpPr>
          <p:spPr>
            <a:xfrm>
              <a:off x="427118" y="5982991"/>
              <a:ext cx="6026690" cy="0"/>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grpSp>
      <p:sp>
        <p:nvSpPr>
          <p:cNvPr id="12" name="ZoneTexte 11">
            <a:extLst>
              <a:ext uri="{FF2B5EF4-FFF2-40B4-BE49-F238E27FC236}">
                <a16:creationId xmlns="" xmlns:a16="http://schemas.microsoft.com/office/drawing/2014/main" id="{CF61C045-2A8D-1045-949C-577B66D68362}"/>
              </a:ext>
            </a:extLst>
          </p:cNvPr>
          <p:cNvSpPr txBox="1"/>
          <p:nvPr/>
        </p:nvSpPr>
        <p:spPr>
          <a:xfrm>
            <a:off x="1840992" y="109728"/>
            <a:ext cx="184731" cy="369332"/>
          </a:xfrm>
          <a:prstGeom prst="rect">
            <a:avLst/>
          </a:prstGeom>
          <a:noFill/>
        </p:spPr>
        <p:txBody>
          <a:bodyPr wrap="none" rtlCol="0">
            <a:spAutoFit/>
          </a:bodyPr>
          <a:lstStyle/>
          <a:p>
            <a:endParaRPr lang="fr-FR" dirty="0"/>
          </a:p>
        </p:txBody>
      </p:sp>
      <p:pic>
        <p:nvPicPr>
          <p:cNvPr id="6" name="Image 5" descr="Une image contenant texte&#10;&#10;Description générée automatiquement">
            <a:extLst>
              <a:ext uri="{FF2B5EF4-FFF2-40B4-BE49-F238E27FC236}">
                <a16:creationId xmlns="" xmlns:a16="http://schemas.microsoft.com/office/drawing/2014/main" id="{E4B163D8-3A4A-F545-9C0E-6ED68ACA8180}"/>
              </a:ext>
            </a:extLst>
          </p:cNvPr>
          <p:cNvPicPr>
            <a:picLocks noChangeAspect="1"/>
          </p:cNvPicPr>
          <p:nvPr/>
        </p:nvPicPr>
        <p:blipFill>
          <a:blip r:embed="rId3"/>
          <a:stretch>
            <a:fillRect/>
          </a:stretch>
        </p:blipFill>
        <p:spPr>
          <a:xfrm>
            <a:off x="7617768" y="0"/>
            <a:ext cx="4574232" cy="6858000"/>
          </a:xfrm>
          <a:prstGeom prst="rect">
            <a:avLst/>
          </a:prstGeom>
        </p:spPr>
      </p:pic>
      <p:sp>
        <p:nvSpPr>
          <p:cNvPr id="13" name="Parallélogramme 12">
            <a:extLst>
              <a:ext uri="{FF2B5EF4-FFF2-40B4-BE49-F238E27FC236}">
                <a16:creationId xmlns="" xmlns:a16="http://schemas.microsoft.com/office/drawing/2014/main" id="{76CC6822-AF54-2D41-9F1A-AE92B5BF1A84}"/>
              </a:ext>
            </a:extLst>
          </p:cNvPr>
          <p:cNvSpPr/>
          <p:nvPr/>
        </p:nvSpPr>
        <p:spPr>
          <a:xfrm>
            <a:off x="248518" y="342111"/>
            <a:ext cx="258002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 xmlns:a16="http://schemas.microsoft.com/office/drawing/2014/main" id="{FE0FDC8F-C821-4945-B870-C55418495BE7}"/>
              </a:ext>
            </a:extLst>
          </p:cNvPr>
          <p:cNvSpPr txBox="1"/>
          <p:nvPr/>
        </p:nvSpPr>
        <p:spPr>
          <a:xfrm>
            <a:off x="427119" y="411817"/>
            <a:ext cx="11337762" cy="584775"/>
          </a:xfrm>
          <a:prstGeom prst="rect">
            <a:avLst/>
          </a:prstGeom>
          <a:noFill/>
        </p:spPr>
        <p:txBody>
          <a:bodyPr wrap="square" rtlCol="0">
            <a:spAutoFit/>
          </a:bodyPr>
          <a:lstStyle/>
          <a:p>
            <a:pPr algn="just"/>
            <a:r>
              <a:rPr lang="fr-FR" sz="3200" b="1" dirty="0">
                <a:solidFill>
                  <a:schemeClr val="bg1"/>
                </a:solidFill>
                <a:latin typeface="Arial" panose="020B0604020202020204" pitchFamily="34" charset="0"/>
                <a:cs typeface="Arial" panose="020B0604020202020204" pitchFamily="34" charset="0"/>
              </a:rPr>
              <a:t>LA CAUSE</a:t>
            </a:r>
          </a:p>
        </p:txBody>
      </p:sp>
      <p:pic>
        <p:nvPicPr>
          <p:cNvPr id="17" name="Image 16">
            <a:extLst>
              <a:ext uri="{FF2B5EF4-FFF2-40B4-BE49-F238E27FC236}">
                <a16:creationId xmlns="" xmlns:a16="http://schemas.microsoft.com/office/drawing/2014/main" id="{0E4DCE76-B00B-0E43-8104-CFC9B033C4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03407" y="6173158"/>
            <a:ext cx="612691" cy="501636"/>
          </a:xfrm>
          <a:prstGeom prst="rect">
            <a:avLst/>
          </a:prstGeom>
        </p:spPr>
      </p:pic>
    </p:spTree>
    <p:extLst>
      <p:ext uri="{BB962C8B-B14F-4D97-AF65-F5344CB8AC3E}">
        <p14:creationId xmlns:p14="http://schemas.microsoft.com/office/powerpoint/2010/main" val="96470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8">
            <a:extLst>
              <a:ext uri="{FF2B5EF4-FFF2-40B4-BE49-F238E27FC236}">
                <a16:creationId xmlns:a16="http://schemas.microsoft.com/office/drawing/2014/main" xmlns="" id="{BF257B8D-C661-0B42-B43C-B4D1EF4665D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083660" y="3424485"/>
            <a:ext cx="6108340" cy="3440577"/>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ospitalité">
            <a:extLst>
              <a:ext uri="{FF2B5EF4-FFF2-40B4-BE49-F238E27FC236}">
                <a16:creationId xmlns:a16="http://schemas.microsoft.com/office/drawing/2014/main" xmlns="" id="{36D0196D-45A6-534E-96E2-91FC59B7DAB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114991" y="4510"/>
            <a:ext cx="6077009" cy="343154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xmlns="" id="{25B2B181-0B8B-F746-9E4A-38A6368920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8379" y="-7065"/>
            <a:ext cx="6103621" cy="3443115"/>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OL - ESTAC TROYES : Comment se rendre au Groupama Stadium">
            <a:extLst>
              <a:ext uri="{FF2B5EF4-FFF2-40B4-BE49-F238E27FC236}">
                <a16:creationId xmlns:a16="http://schemas.microsoft.com/office/drawing/2014/main" xmlns="" id="{040216F7-1A50-F748-ACC4-68BE3F32CB7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4573" y="0"/>
            <a:ext cx="6103621" cy="34470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ugby - Le Canapé PMU débarque à Clermont pour faire vivre une expérience &quot;money  can't buy&quot; aux Fans de l'ASM">
            <a:extLst>
              <a:ext uri="{FF2B5EF4-FFF2-40B4-BE49-F238E27FC236}">
                <a16:creationId xmlns:a16="http://schemas.microsoft.com/office/drawing/2014/main" xmlns="" id="{54BC48EF-AB45-1749-B740-CA4531714A02}"/>
              </a:ext>
            </a:extLst>
          </p:cNvPr>
          <p:cNvPicPr>
            <a:picLocks noChangeAspect="1" noChangeArrowheads="1"/>
          </p:cNvPicPr>
          <p:nvPr/>
        </p:nvPicPr>
        <p:blipFill rotWithShape="1">
          <a:blip r:embed="rId6">
            <a:alphaModFix/>
            <a:extLst>
              <a:ext uri="{28A0092B-C50C-407E-A947-70E740481C1C}">
                <a14:useLocalDpi xmlns:a14="http://schemas.microsoft.com/office/drawing/2010/main"/>
              </a:ext>
            </a:extLst>
          </a:blip>
          <a:srcRect/>
          <a:stretch/>
        </p:blipFill>
        <p:spPr bwMode="auto">
          <a:xfrm>
            <a:off x="-527953" y="3428985"/>
            <a:ext cx="6623953" cy="3723197"/>
          </a:xfrm>
          <a:prstGeom prst="rect">
            <a:avLst/>
          </a:prstGeom>
          <a:noFill/>
          <a:extLst>
            <a:ext uri="{909E8E84-426E-40DD-AFC4-6F175D3DCCD1}">
              <a14:hiddenFill xmlns:a14="http://schemas.microsoft.com/office/drawing/2010/main">
                <a:solidFill>
                  <a:srgbClr val="FFFFFF"/>
                </a:solidFill>
              </a14:hiddenFill>
            </a:ext>
          </a:extLst>
        </p:spPr>
      </p:pic>
      <p:sp>
        <p:nvSpPr>
          <p:cNvPr id="24" name="Parallélogramme 23">
            <a:extLst>
              <a:ext uri="{FF2B5EF4-FFF2-40B4-BE49-F238E27FC236}">
                <a16:creationId xmlns:a16="http://schemas.microsoft.com/office/drawing/2014/main" xmlns="" id="{E1B8D5D9-9B6B-A747-B752-F4AF5093E1CE}"/>
              </a:ext>
            </a:extLst>
          </p:cNvPr>
          <p:cNvSpPr/>
          <p:nvPr/>
        </p:nvSpPr>
        <p:spPr>
          <a:xfrm>
            <a:off x="2897091" y="3119949"/>
            <a:ext cx="635719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xmlns="" id="{445F9923-9006-2A47-BA17-5E9A62147BA7}"/>
              </a:ext>
            </a:extLst>
          </p:cNvPr>
          <p:cNvSpPr txBox="1"/>
          <p:nvPr/>
        </p:nvSpPr>
        <p:spPr>
          <a:xfrm>
            <a:off x="3047237" y="3094255"/>
            <a:ext cx="6357196" cy="646331"/>
          </a:xfrm>
          <a:prstGeom prst="rect">
            <a:avLst/>
          </a:prstGeom>
          <a:noFill/>
        </p:spPr>
        <p:txBody>
          <a:bodyPr wrap="square" rtlCol="0">
            <a:spAutoFit/>
          </a:bodyPr>
          <a:lstStyle/>
          <a:p>
            <a:pPr algn="ctr"/>
            <a:r>
              <a:rPr lang="fr-FR" sz="3600" b="1" dirty="0" smtClean="0">
                <a:solidFill>
                  <a:schemeClr val="bg1"/>
                </a:solidFill>
                <a:latin typeface="Arial" panose="020B0604020202020204" pitchFamily="34" charset="0"/>
                <a:cs typeface="Arial" panose="020B0604020202020204" pitchFamily="34" charset="0"/>
              </a:rPr>
              <a:t>Comment nous soutenir ? </a:t>
            </a:r>
            <a:endParaRPr lang="fr-FR"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789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rallélogramme 18">
            <a:extLst>
              <a:ext uri="{FF2B5EF4-FFF2-40B4-BE49-F238E27FC236}">
                <a16:creationId xmlns:a16="http://schemas.microsoft.com/office/drawing/2014/main" xmlns="" id="{2C1E1BDA-2829-634B-A23F-00EEB81F5864}"/>
              </a:ext>
            </a:extLst>
          </p:cNvPr>
          <p:cNvSpPr/>
          <p:nvPr/>
        </p:nvSpPr>
        <p:spPr>
          <a:xfrm>
            <a:off x="248518" y="309794"/>
            <a:ext cx="9983617" cy="710964"/>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ZoneTexte 19">
            <a:extLst>
              <a:ext uri="{FF2B5EF4-FFF2-40B4-BE49-F238E27FC236}">
                <a16:creationId xmlns:a16="http://schemas.microsoft.com/office/drawing/2014/main" xmlns="" id="{AEA612B7-FED4-F84A-850B-0EEA5B25824C}"/>
              </a:ext>
            </a:extLst>
          </p:cNvPr>
          <p:cNvSpPr txBox="1"/>
          <p:nvPr/>
        </p:nvSpPr>
        <p:spPr>
          <a:xfrm>
            <a:off x="427119" y="411817"/>
            <a:ext cx="9334719" cy="523220"/>
          </a:xfrm>
          <a:prstGeom prst="rect">
            <a:avLst/>
          </a:prstGeom>
          <a:noFill/>
        </p:spPr>
        <p:txBody>
          <a:bodyPr wrap="square" rtlCol="0">
            <a:spAutoFit/>
          </a:bodyPr>
          <a:lstStyle/>
          <a:p>
            <a:r>
              <a:rPr lang="fr-FR" sz="2800" b="1" dirty="0" smtClean="0">
                <a:solidFill>
                  <a:prstClr val="white"/>
                </a:solidFill>
                <a:latin typeface="Arial" panose="020B0604020202020204" pitchFamily="34" charset="0"/>
                <a:cs typeface="Arial" panose="020B0604020202020204" pitchFamily="34" charset="0"/>
              </a:rPr>
              <a:t>Achat de places pour les enfants les plus vulnérables </a:t>
            </a:r>
            <a:endParaRPr lang="fr-FR" sz="2800" b="1" dirty="0">
              <a:solidFill>
                <a:prstClr val="white"/>
              </a:solidFill>
              <a:latin typeface="Arial" panose="020B0604020202020204" pitchFamily="34" charset="0"/>
              <a:cs typeface="Arial" panose="020B0604020202020204" pitchFamily="34" charset="0"/>
            </a:endParaRPr>
          </a:p>
        </p:txBody>
      </p:sp>
      <p:graphicFrame>
        <p:nvGraphicFramePr>
          <p:cNvPr id="17" name="object 14"/>
          <p:cNvGraphicFramePr>
            <a:graphicFrameLocks noGrp="1"/>
          </p:cNvGraphicFramePr>
          <p:nvPr>
            <p:extLst>
              <p:ext uri="{D42A27DB-BD31-4B8C-83A1-F6EECF244321}">
                <p14:modId xmlns:p14="http://schemas.microsoft.com/office/powerpoint/2010/main" val="2447855611"/>
              </p:ext>
            </p:extLst>
          </p:nvPr>
        </p:nvGraphicFramePr>
        <p:xfrm>
          <a:off x="6217387" y="3195933"/>
          <a:ext cx="5697244" cy="3439821"/>
        </p:xfrm>
        <a:graphic>
          <a:graphicData uri="http://schemas.openxmlformats.org/drawingml/2006/table">
            <a:tbl>
              <a:tblPr firstRow="1" bandRow="1">
                <a:tableStyleId>{2D5ABB26-0587-4C30-8999-92F81FD0307C}</a:tableStyleId>
              </a:tblPr>
              <a:tblGrid>
                <a:gridCol w="1021382">
                  <a:extLst>
                    <a:ext uri="{9D8B030D-6E8A-4147-A177-3AD203B41FA5}">
                      <a16:colId xmlns="" xmlns:a16="http://schemas.microsoft.com/office/drawing/2014/main" val="20000"/>
                    </a:ext>
                  </a:extLst>
                </a:gridCol>
                <a:gridCol w="2405546">
                  <a:extLst>
                    <a:ext uri="{9D8B030D-6E8A-4147-A177-3AD203B41FA5}">
                      <a16:colId xmlns="" xmlns:a16="http://schemas.microsoft.com/office/drawing/2014/main" val="20001"/>
                    </a:ext>
                  </a:extLst>
                </a:gridCol>
                <a:gridCol w="988224">
                  <a:extLst>
                    <a:ext uri="{9D8B030D-6E8A-4147-A177-3AD203B41FA5}">
                      <a16:colId xmlns="" xmlns:a16="http://schemas.microsoft.com/office/drawing/2014/main" val="20002"/>
                    </a:ext>
                  </a:extLst>
                </a:gridCol>
                <a:gridCol w="1282092">
                  <a:extLst>
                    <a:ext uri="{9D8B030D-6E8A-4147-A177-3AD203B41FA5}">
                      <a16:colId xmlns="" xmlns:a16="http://schemas.microsoft.com/office/drawing/2014/main" val="20003"/>
                    </a:ext>
                  </a:extLst>
                </a:gridCol>
              </a:tblGrid>
              <a:tr h="171990">
                <a:tc>
                  <a:txBody>
                    <a:bodyPr/>
                    <a:lstStyle/>
                    <a:p>
                      <a:pPr marL="45085">
                        <a:lnSpc>
                          <a:spcPts val="1220"/>
                        </a:lnSpc>
                      </a:pPr>
                      <a:r>
                        <a:rPr sz="1100" b="1" dirty="0">
                          <a:latin typeface="Calibri"/>
                          <a:cs typeface="Calibri"/>
                        </a:rPr>
                        <a:t>CATEGORIE</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BLOCS</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b="1" spc="-5" dirty="0">
                          <a:latin typeface="Calibri"/>
                          <a:cs typeface="Calibri"/>
                        </a:rPr>
                        <a:t>PLEIN</a:t>
                      </a:r>
                      <a:r>
                        <a:rPr sz="1100" b="1" spc="-55" dirty="0">
                          <a:latin typeface="Calibri"/>
                          <a:cs typeface="Calibri"/>
                        </a:rPr>
                        <a:t> </a:t>
                      </a:r>
                      <a:r>
                        <a:rPr sz="1100" b="1" dirty="0">
                          <a:latin typeface="Calibri"/>
                          <a:cs typeface="Calibri"/>
                        </a:rPr>
                        <a:t>TARIF</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ts val="1220"/>
                        </a:lnSpc>
                      </a:pPr>
                      <a:r>
                        <a:rPr lang="fr-FR" sz="1100" b="1" dirty="0" smtClean="0">
                          <a:latin typeface="Calibri"/>
                          <a:cs typeface="Calibri"/>
                        </a:rPr>
                        <a:t>Réduc</a:t>
                      </a:r>
                      <a:r>
                        <a:rPr lang="fr-FR" sz="1100" b="1" baseline="0" dirty="0" smtClean="0">
                          <a:latin typeface="Calibri"/>
                          <a:cs typeface="Calibri"/>
                        </a:rPr>
                        <a:t> collectivités</a:t>
                      </a:r>
                      <a:endParaRPr sz="11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0"/>
                  </a:ext>
                </a:extLst>
              </a:tr>
              <a:tr h="171990">
                <a:tc>
                  <a:txBody>
                    <a:bodyPr/>
                    <a:lstStyle/>
                    <a:p>
                      <a:pPr marL="45085">
                        <a:lnSpc>
                          <a:spcPts val="1220"/>
                        </a:lnSpc>
                      </a:pPr>
                      <a:r>
                        <a:rPr sz="1100" b="1" dirty="0">
                          <a:latin typeface="Calibri"/>
                          <a:cs typeface="Calibri"/>
                        </a:rPr>
                        <a:t>CAT</a:t>
                      </a:r>
                      <a:r>
                        <a:rPr sz="1100" b="1" spc="-45" dirty="0">
                          <a:latin typeface="Calibri"/>
                          <a:cs typeface="Calibri"/>
                        </a:rPr>
                        <a:t> </a:t>
                      </a:r>
                      <a:r>
                        <a:rPr sz="1100" b="1" dirty="0">
                          <a:latin typeface="Calibri"/>
                          <a:cs typeface="Calibri"/>
                        </a:rPr>
                        <a:t>1</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010</a:t>
                      </a:r>
                      <a:r>
                        <a:rPr sz="1100" b="1" spc="-30" dirty="0">
                          <a:latin typeface="Calibri"/>
                          <a:cs typeface="Calibri"/>
                        </a:rPr>
                        <a:t> </a:t>
                      </a:r>
                      <a:r>
                        <a:rPr sz="1100" b="1" dirty="0">
                          <a:latin typeface="Calibri"/>
                          <a:cs typeface="Calibri"/>
                        </a:rPr>
                        <a:t>-</a:t>
                      </a:r>
                      <a:r>
                        <a:rPr sz="1100" b="1" spc="-25" dirty="0">
                          <a:latin typeface="Calibri"/>
                          <a:cs typeface="Calibri"/>
                        </a:rPr>
                        <a:t> </a:t>
                      </a:r>
                      <a:r>
                        <a:rPr sz="1100" b="1" dirty="0">
                          <a:latin typeface="Calibri"/>
                          <a:cs typeface="Calibri"/>
                        </a:rPr>
                        <a:t>011</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60</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54</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1"/>
                  </a:ext>
                </a:extLst>
              </a:tr>
              <a:tr h="171992">
                <a:tc>
                  <a:txBody>
                    <a:bodyPr/>
                    <a:lstStyle/>
                    <a:p>
                      <a:pPr marL="45085">
                        <a:lnSpc>
                          <a:spcPts val="1220"/>
                        </a:lnSpc>
                      </a:pPr>
                      <a:r>
                        <a:rPr sz="1100" b="1" dirty="0">
                          <a:latin typeface="Calibri"/>
                          <a:cs typeface="Calibri"/>
                        </a:rPr>
                        <a:t>CAT</a:t>
                      </a:r>
                      <a:r>
                        <a:rPr sz="1100" b="1" spc="-45" dirty="0">
                          <a:latin typeface="Calibri"/>
                          <a:cs typeface="Calibri"/>
                        </a:rPr>
                        <a:t> </a:t>
                      </a:r>
                      <a:r>
                        <a:rPr sz="1100" b="1" dirty="0">
                          <a:latin typeface="Calibri"/>
                          <a:cs typeface="Calibri"/>
                        </a:rPr>
                        <a:t>2</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111</a:t>
                      </a:r>
                      <a:r>
                        <a:rPr sz="1100" b="1" spc="-30" dirty="0">
                          <a:latin typeface="Calibri"/>
                          <a:cs typeface="Calibri"/>
                        </a:rPr>
                        <a:t> </a:t>
                      </a:r>
                      <a:r>
                        <a:rPr sz="1100" b="1" dirty="0">
                          <a:latin typeface="Calibri"/>
                          <a:cs typeface="Calibri"/>
                        </a:rPr>
                        <a:t>-</a:t>
                      </a:r>
                      <a:r>
                        <a:rPr sz="1100" b="1" spc="-25" dirty="0">
                          <a:latin typeface="Calibri"/>
                          <a:cs typeface="Calibri"/>
                        </a:rPr>
                        <a:t> </a:t>
                      </a:r>
                      <a:r>
                        <a:rPr sz="1100" b="1" dirty="0">
                          <a:latin typeface="Calibri"/>
                          <a:cs typeface="Calibri"/>
                        </a:rPr>
                        <a:t>112</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55</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49</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2"/>
                  </a:ext>
                </a:extLst>
              </a:tr>
              <a:tr h="343982">
                <a:tc>
                  <a:txBody>
                    <a:bodyPr/>
                    <a:lstStyle/>
                    <a:p>
                      <a:pPr marL="45085">
                        <a:lnSpc>
                          <a:spcPct val="100000"/>
                        </a:lnSpc>
                        <a:spcBef>
                          <a:spcPts val="595"/>
                        </a:spcBef>
                      </a:pPr>
                      <a:r>
                        <a:rPr sz="1100" b="1" dirty="0">
                          <a:latin typeface="Calibri"/>
                          <a:cs typeface="Calibri"/>
                        </a:rPr>
                        <a:t>CAT</a:t>
                      </a:r>
                      <a:r>
                        <a:rPr sz="1100" b="1" spc="-45" dirty="0">
                          <a:latin typeface="Calibri"/>
                          <a:cs typeface="Calibri"/>
                        </a:rPr>
                        <a:t> </a:t>
                      </a:r>
                      <a:r>
                        <a:rPr sz="1100" b="1" dirty="0">
                          <a:latin typeface="Calibri"/>
                          <a:cs typeface="Calibri"/>
                        </a:rPr>
                        <a:t>3</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55"/>
                        </a:lnSpc>
                      </a:pPr>
                      <a:r>
                        <a:rPr sz="1100" b="1" dirty="0">
                          <a:latin typeface="Calibri"/>
                          <a:cs typeface="Calibri"/>
                        </a:rPr>
                        <a:t>025</a:t>
                      </a:r>
                      <a:r>
                        <a:rPr sz="1100" b="1" spc="-50" dirty="0">
                          <a:latin typeface="Calibri"/>
                          <a:cs typeface="Calibri"/>
                        </a:rPr>
                        <a:t> </a:t>
                      </a:r>
                      <a:r>
                        <a:rPr sz="1100" b="1" dirty="0">
                          <a:latin typeface="Calibri"/>
                          <a:cs typeface="Calibri"/>
                        </a:rPr>
                        <a:t>-</a:t>
                      </a:r>
                      <a:r>
                        <a:rPr sz="1100" b="1" spc="-45" dirty="0">
                          <a:latin typeface="Calibri"/>
                          <a:cs typeface="Calibri"/>
                        </a:rPr>
                        <a:t> </a:t>
                      </a:r>
                      <a:r>
                        <a:rPr sz="1100" b="1" dirty="0">
                          <a:latin typeface="Calibri"/>
                          <a:cs typeface="Calibri"/>
                        </a:rPr>
                        <a:t>026</a:t>
                      </a:r>
                      <a:endParaRPr sz="1100" dirty="0">
                        <a:latin typeface="Calibri"/>
                        <a:cs typeface="Calibri"/>
                      </a:endParaRPr>
                    </a:p>
                    <a:p>
                      <a:pPr marL="45085">
                        <a:lnSpc>
                          <a:spcPts val="1285"/>
                        </a:lnSpc>
                      </a:pPr>
                      <a:r>
                        <a:rPr sz="1100" b="1" dirty="0">
                          <a:latin typeface="Calibri"/>
                          <a:cs typeface="Calibri"/>
                        </a:rPr>
                        <a:t>128</a:t>
                      </a:r>
                      <a:r>
                        <a:rPr sz="1100" b="1" spc="-50" dirty="0">
                          <a:latin typeface="Calibri"/>
                          <a:cs typeface="Calibri"/>
                        </a:rPr>
                        <a:t> </a:t>
                      </a:r>
                      <a:r>
                        <a:rPr sz="1100" b="1" dirty="0">
                          <a:latin typeface="Calibri"/>
                          <a:cs typeface="Calibri"/>
                        </a:rPr>
                        <a:t>-</a:t>
                      </a:r>
                      <a:r>
                        <a:rPr sz="1100" b="1" spc="-45" dirty="0">
                          <a:latin typeface="Calibri"/>
                          <a:cs typeface="Calibri"/>
                        </a:rPr>
                        <a:t> </a:t>
                      </a:r>
                      <a:r>
                        <a:rPr sz="1100" b="1" dirty="0">
                          <a:latin typeface="Calibri"/>
                          <a:cs typeface="Calibri"/>
                        </a:rPr>
                        <a:t>129</a:t>
                      </a:r>
                      <a:endParaRPr sz="11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95"/>
                        </a:spcBef>
                      </a:pPr>
                      <a:r>
                        <a:rPr sz="1100" dirty="0">
                          <a:latin typeface="Calibri"/>
                          <a:cs typeface="Calibri"/>
                        </a:rPr>
                        <a:t>50</a:t>
                      </a:r>
                      <a:r>
                        <a:rPr sz="1100" spc="-35" dirty="0">
                          <a:latin typeface="Calibri"/>
                          <a:cs typeface="Calibri"/>
                        </a:rPr>
                        <a:t> </a:t>
                      </a:r>
                      <a:r>
                        <a:rPr sz="1100" dirty="0">
                          <a:latin typeface="Calibri"/>
                          <a:cs typeface="Calibri"/>
                        </a:rPr>
                        <a:t>€</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595"/>
                        </a:spcBef>
                      </a:pPr>
                      <a:r>
                        <a:rPr sz="1100" b="1" dirty="0">
                          <a:latin typeface="Calibri"/>
                          <a:cs typeface="Calibri"/>
                        </a:rPr>
                        <a:t>45</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3"/>
                  </a:ext>
                </a:extLst>
              </a:tr>
              <a:tr h="343982">
                <a:tc>
                  <a:txBody>
                    <a:bodyPr/>
                    <a:lstStyle/>
                    <a:p>
                      <a:pPr marL="45085">
                        <a:lnSpc>
                          <a:spcPct val="100000"/>
                        </a:lnSpc>
                        <a:spcBef>
                          <a:spcPts val="595"/>
                        </a:spcBef>
                      </a:pPr>
                      <a:r>
                        <a:rPr sz="1100" b="1" dirty="0">
                          <a:latin typeface="Calibri"/>
                          <a:cs typeface="Calibri"/>
                        </a:rPr>
                        <a:t>CAT</a:t>
                      </a:r>
                      <a:r>
                        <a:rPr sz="1100" b="1" spc="-45" dirty="0">
                          <a:latin typeface="Calibri"/>
                          <a:cs typeface="Calibri"/>
                        </a:rPr>
                        <a:t> </a:t>
                      </a:r>
                      <a:r>
                        <a:rPr sz="1100" b="1" dirty="0">
                          <a:latin typeface="Calibri"/>
                          <a:cs typeface="Calibri"/>
                        </a:rPr>
                        <a:t>4</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55"/>
                        </a:lnSpc>
                      </a:pPr>
                      <a:r>
                        <a:rPr sz="1100" b="1" dirty="0">
                          <a:latin typeface="Calibri"/>
                          <a:cs typeface="Calibri"/>
                        </a:rPr>
                        <a:t>009</a:t>
                      </a:r>
                      <a:r>
                        <a:rPr sz="1100" b="1" spc="-50" dirty="0">
                          <a:latin typeface="Calibri"/>
                          <a:cs typeface="Calibri"/>
                        </a:rPr>
                        <a:t> </a:t>
                      </a:r>
                      <a:r>
                        <a:rPr sz="1100" b="1" dirty="0">
                          <a:latin typeface="Calibri"/>
                          <a:cs typeface="Calibri"/>
                        </a:rPr>
                        <a:t>-</a:t>
                      </a:r>
                      <a:r>
                        <a:rPr sz="1100" b="1" spc="-45" dirty="0">
                          <a:latin typeface="Calibri"/>
                          <a:cs typeface="Calibri"/>
                        </a:rPr>
                        <a:t> </a:t>
                      </a:r>
                      <a:r>
                        <a:rPr sz="1100" b="1" dirty="0">
                          <a:latin typeface="Calibri"/>
                          <a:cs typeface="Calibri"/>
                        </a:rPr>
                        <a:t>012</a:t>
                      </a:r>
                      <a:endParaRPr sz="1100">
                        <a:latin typeface="Calibri"/>
                        <a:cs typeface="Calibri"/>
                      </a:endParaRPr>
                    </a:p>
                    <a:p>
                      <a:pPr marL="45085">
                        <a:lnSpc>
                          <a:spcPts val="1285"/>
                        </a:lnSpc>
                      </a:pPr>
                      <a:r>
                        <a:rPr sz="1100" b="1" dirty="0">
                          <a:latin typeface="Calibri"/>
                          <a:cs typeface="Calibri"/>
                        </a:rPr>
                        <a:t>110</a:t>
                      </a:r>
                      <a:r>
                        <a:rPr sz="1100" b="1" spc="-50" dirty="0">
                          <a:latin typeface="Calibri"/>
                          <a:cs typeface="Calibri"/>
                        </a:rPr>
                        <a:t> </a:t>
                      </a:r>
                      <a:r>
                        <a:rPr sz="1100" b="1" dirty="0">
                          <a:latin typeface="Calibri"/>
                          <a:cs typeface="Calibri"/>
                        </a:rPr>
                        <a:t>-</a:t>
                      </a:r>
                      <a:r>
                        <a:rPr sz="1100" b="1" spc="-45" dirty="0">
                          <a:latin typeface="Calibri"/>
                          <a:cs typeface="Calibri"/>
                        </a:rPr>
                        <a:t> </a:t>
                      </a:r>
                      <a:r>
                        <a:rPr sz="1100" b="1" dirty="0">
                          <a:latin typeface="Calibri"/>
                          <a:cs typeface="Calibri"/>
                        </a:rPr>
                        <a:t>113</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95"/>
                        </a:spcBef>
                      </a:pPr>
                      <a:r>
                        <a:rPr sz="1100" dirty="0">
                          <a:latin typeface="Calibri"/>
                          <a:cs typeface="Calibri"/>
                        </a:rPr>
                        <a:t>43</a:t>
                      </a:r>
                      <a:r>
                        <a:rPr sz="1100" spc="-35" dirty="0">
                          <a:latin typeface="Calibri"/>
                          <a:cs typeface="Calibri"/>
                        </a:rPr>
                        <a:t> </a:t>
                      </a:r>
                      <a:r>
                        <a:rPr sz="1100" dirty="0">
                          <a:latin typeface="Calibri"/>
                          <a:cs typeface="Calibri"/>
                        </a:rPr>
                        <a:t>€</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595"/>
                        </a:spcBef>
                      </a:pPr>
                      <a:r>
                        <a:rPr sz="1100" b="1" dirty="0">
                          <a:latin typeface="Calibri"/>
                          <a:cs typeface="Calibri"/>
                        </a:rPr>
                        <a:t>38</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4"/>
                  </a:ext>
                </a:extLst>
              </a:tr>
              <a:tr h="171992">
                <a:tc>
                  <a:txBody>
                    <a:bodyPr/>
                    <a:lstStyle/>
                    <a:p>
                      <a:pPr marL="45085">
                        <a:lnSpc>
                          <a:spcPts val="1220"/>
                        </a:lnSpc>
                      </a:pPr>
                      <a:r>
                        <a:rPr sz="1100" b="1" dirty="0">
                          <a:latin typeface="Calibri"/>
                          <a:cs typeface="Calibri"/>
                        </a:rPr>
                        <a:t>CAT</a:t>
                      </a:r>
                      <a:r>
                        <a:rPr sz="1100" b="1" spc="-50" dirty="0">
                          <a:latin typeface="Calibri"/>
                          <a:cs typeface="Calibri"/>
                        </a:rPr>
                        <a:t> </a:t>
                      </a:r>
                      <a:r>
                        <a:rPr sz="1100" b="1" dirty="0">
                          <a:latin typeface="Calibri"/>
                          <a:cs typeface="Calibri"/>
                        </a:rPr>
                        <a:t>5</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024</a:t>
                      </a:r>
                      <a:r>
                        <a:rPr sz="1100" b="1" spc="-30" dirty="0">
                          <a:latin typeface="Calibri"/>
                          <a:cs typeface="Calibri"/>
                        </a:rPr>
                        <a:t> </a:t>
                      </a:r>
                      <a:r>
                        <a:rPr sz="1100" b="1" dirty="0">
                          <a:latin typeface="Calibri"/>
                          <a:cs typeface="Calibri"/>
                        </a:rPr>
                        <a:t>-</a:t>
                      </a:r>
                      <a:r>
                        <a:rPr sz="1100" b="1" spc="-20" dirty="0">
                          <a:latin typeface="Calibri"/>
                          <a:cs typeface="Calibri"/>
                        </a:rPr>
                        <a:t> </a:t>
                      </a:r>
                      <a:r>
                        <a:rPr sz="1100" b="1" dirty="0">
                          <a:latin typeface="Calibri"/>
                          <a:cs typeface="Calibri"/>
                        </a:rPr>
                        <a:t>027</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41</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36</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5"/>
                  </a:ext>
                </a:extLst>
              </a:tr>
              <a:tr h="171990">
                <a:tc>
                  <a:txBody>
                    <a:bodyPr/>
                    <a:lstStyle/>
                    <a:p>
                      <a:pPr marL="45085">
                        <a:lnSpc>
                          <a:spcPts val="1220"/>
                        </a:lnSpc>
                      </a:pPr>
                      <a:r>
                        <a:rPr sz="1100" b="1" dirty="0">
                          <a:latin typeface="Calibri"/>
                          <a:cs typeface="Calibri"/>
                        </a:rPr>
                        <a:t>CAT</a:t>
                      </a:r>
                      <a:r>
                        <a:rPr sz="1100" b="1" spc="-45" dirty="0">
                          <a:latin typeface="Calibri"/>
                          <a:cs typeface="Calibri"/>
                        </a:rPr>
                        <a:t> </a:t>
                      </a:r>
                      <a:r>
                        <a:rPr sz="1100" b="1" dirty="0">
                          <a:latin typeface="Calibri"/>
                          <a:cs typeface="Calibri"/>
                        </a:rPr>
                        <a:t>6</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127</a:t>
                      </a:r>
                      <a:r>
                        <a:rPr sz="1100" b="1" spc="-30" dirty="0">
                          <a:latin typeface="Calibri"/>
                          <a:cs typeface="Calibri"/>
                        </a:rPr>
                        <a:t> </a:t>
                      </a:r>
                      <a:r>
                        <a:rPr sz="1100" b="1" dirty="0">
                          <a:latin typeface="Calibri"/>
                          <a:cs typeface="Calibri"/>
                        </a:rPr>
                        <a:t>-</a:t>
                      </a:r>
                      <a:r>
                        <a:rPr sz="1100" b="1" spc="-25" dirty="0">
                          <a:latin typeface="Calibri"/>
                          <a:cs typeface="Calibri"/>
                        </a:rPr>
                        <a:t> </a:t>
                      </a:r>
                      <a:r>
                        <a:rPr sz="1100" b="1" dirty="0">
                          <a:latin typeface="Calibri"/>
                          <a:cs typeface="Calibri"/>
                        </a:rPr>
                        <a:t>130</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39</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35</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6"/>
                  </a:ext>
                </a:extLst>
              </a:tr>
              <a:tr h="343982">
                <a:tc>
                  <a:txBody>
                    <a:bodyPr/>
                    <a:lstStyle/>
                    <a:p>
                      <a:pPr marL="45085">
                        <a:lnSpc>
                          <a:spcPct val="100000"/>
                        </a:lnSpc>
                        <a:spcBef>
                          <a:spcPts val="600"/>
                        </a:spcBef>
                      </a:pPr>
                      <a:r>
                        <a:rPr sz="1100" b="1" dirty="0">
                          <a:latin typeface="Calibri"/>
                          <a:cs typeface="Calibri"/>
                        </a:rPr>
                        <a:t>CAT</a:t>
                      </a:r>
                      <a:r>
                        <a:rPr sz="1100" b="1" spc="-45" dirty="0">
                          <a:latin typeface="Calibri"/>
                          <a:cs typeface="Calibri"/>
                        </a:rPr>
                        <a:t> </a:t>
                      </a:r>
                      <a:r>
                        <a:rPr sz="1100" b="1" dirty="0">
                          <a:latin typeface="Calibri"/>
                          <a:cs typeface="Calibri"/>
                        </a:rPr>
                        <a:t>7</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60"/>
                        </a:lnSpc>
                      </a:pPr>
                      <a:r>
                        <a:rPr sz="1100" b="1" dirty="0">
                          <a:latin typeface="Calibri"/>
                          <a:cs typeface="Calibri"/>
                        </a:rPr>
                        <a:t>008</a:t>
                      </a:r>
                      <a:r>
                        <a:rPr sz="1100" b="1" spc="-50" dirty="0">
                          <a:latin typeface="Calibri"/>
                          <a:cs typeface="Calibri"/>
                        </a:rPr>
                        <a:t> </a:t>
                      </a:r>
                      <a:r>
                        <a:rPr sz="1100" b="1" dirty="0">
                          <a:latin typeface="Calibri"/>
                          <a:cs typeface="Calibri"/>
                        </a:rPr>
                        <a:t>-</a:t>
                      </a:r>
                      <a:r>
                        <a:rPr sz="1100" b="1" spc="-45" dirty="0">
                          <a:latin typeface="Calibri"/>
                          <a:cs typeface="Calibri"/>
                        </a:rPr>
                        <a:t> </a:t>
                      </a:r>
                      <a:r>
                        <a:rPr sz="1100" b="1" dirty="0">
                          <a:latin typeface="Calibri"/>
                          <a:cs typeface="Calibri"/>
                        </a:rPr>
                        <a:t>013</a:t>
                      </a:r>
                      <a:endParaRPr sz="1100">
                        <a:latin typeface="Calibri"/>
                        <a:cs typeface="Calibri"/>
                      </a:endParaRPr>
                    </a:p>
                    <a:p>
                      <a:pPr marL="45085">
                        <a:lnSpc>
                          <a:spcPts val="1280"/>
                        </a:lnSpc>
                      </a:pPr>
                      <a:r>
                        <a:rPr sz="1100" b="1" dirty="0">
                          <a:latin typeface="Calibri"/>
                          <a:cs typeface="Calibri"/>
                        </a:rPr>
                        <a:t>109</a:t>
                      </a:r>
                      <a:r>
                        <a:rPr sz="1100" b="1" spc="-50" dirty="0">
                          <a:latin typeface="Calibri"/>
                          <a:cs typeface="Calibri"/>
                        </a:rPr>
                        <a:t> </a:t>
                      </a:r>
                      <a:r>
                        <a:rPr sz="1100" b="1" dirty="0">
                          <a:latin typeface="Calibri"/>
                          <a:cs typeface="Calibri"/>
                        </a:rPr>
                        <a:t>-</a:t>
                      </a:r>
                      <a:r>
                        <a:rPr sz="1100" b="1" spc="-45" dirty="0">
                          <a:latin typeface="Calibri"/>
                          <a:cs typeface="Calibri"/>
                        </a:rPr>
                        <a:t> </a:t>
                      </a:r>
                      <a:r>
                        <a:rPr sz="1100" b="1" dirty="0">
                          <a:latin typeface="Calibri"/>
                          <a:cs typeface="Calibri"/>
                        </a:rPr>
                        <a:t>114</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0"/>
                        </a:spcBef>
                      </a:pPr>
                      <a:r>
                        <a:rPr sz="1100" dirty="0">
                          <a:latin typeface="Calibri"/>
                          <a:cs typeface="Calibri"/>
                        </a:rPr>
                        <a:t>33</a:t>
                      </a:r>
                      <a:r>
                        <a:rPr sz="1100" spc="-35" dirty="0">
                          <a:latin typeface="Calibri"/>
                          <a:cs typeface="Calibri"/>
                        </a:rPr>
                        <a:t> </a:t>
                      </a:r>
                      <a:r>
                        <a:rPr sz="1100" dirty="0">
                          <a:latin typeface="Calibri"/>
                          <a:cs typeface="Calibri"/>
                        </a:rPr>
                        <a:t>€</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0"/>
                        </a:spcBef>
                      </a:pPr>
                      <a:r>
                        <a:rPr sz="1100" b="1" dirty="0">
                          <a:latin typeface="Calibri"/>
                          <a:cs typeface="Calibri"/>
                        </a:rPr>
                        <a:t>29</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7"/>
                  </a:ext>
                </a:extLst>
              </a:tr>
              <a:tr h="171992">
                <a:tc>
                  <a:txBody>
                    <a:bodyPr/>
                    <a:lstStyle/>
                    <a:p>
                      <a:pPr marL="45085">
                        <a:lnSpc>
                          <a:spcPts val="1220"/>
                        </a:lnSpc>
                      </a:pPr>
                      <a:r>
                        <a:rPr sz="1100" b="1" dirty="0">
                          <a:latin typeface="Calibri"/>
                          <a:cs typeface="Calibri"/>
                        </a:rPr>
                        <a:t>CAT</a:t>
                      </a:r>
                      <a:r>
                        <a:rPr sz="1100" b="1" spc="-45" dirty="0">
                          <a:latin typeface="Calibri"/>
                          <a:cs typeface="Calibri"/>
                        </a:rPr>
                        <a:t> </a:t>
                      </a:r>
                      <a:r>
                        <a:rPr sz="1100" b="1" dirty="0">
                          <a:latin typeface="Calibri"/>
                          <a:cs typeface="Calibri"/>
                        </a:rPr>
                        <a:t>8</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023</a:t>
                      </a:r>
                      <a:r>
                        <a:rPr sz="1100" b="1" spc="-30" dirty="0">
                          <a:latin typeface="Calibri"/>
                          <a:cs typeface="Calibri"/>
                        </a:rPr>
                        <a:t> </a:t>
                      </a:r>
                      <a:r>
                        <a:rPr sz="1100" b="1" dirty="0">
                          <a:latin typeface="Calibri"/>
                          <a:cs typeface="Calibri"/>
                        </a:rPr>
                        <a:t>-</a:t>
                      </a:r>
                      <a:r>
                        <a:rPr sz="1100" b="1" spc="-25" dirty="0">
                          <a:latin typeface="Calibri"/>
                          <a:cs typeface="Calibri"/>
                        </a:rPr>
                        <a:t> </a:t>
                      </a:r>
                      <a:r>
                        <a:rPr sz="1100" b="1" dirty="0">
                          <a:latin typeface="Calibri"/>
                          <a:cs typeface="Calibri"/>
                        </a:rPr>
                        <a:t>028</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31</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27</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8"/>
                  </a:ext>
                </a:extLst>
              </a:tr>
              <a:tr h="171990">
                <a:tc>
                  <a:txBody>
                    <a:bodyPr/>
                    <a:lstStyle/>
                    <a:p>
                      <a:pPr marL="45085">
                        <a:lnSpc>
                          <a:spcPts val="1220"/>
                        </a:lnSpc>
                      </a:pPr>
                      <a:r>
                        <a:rPr sz="1100" b="1" dirty="0">
                          <a:latin typeface="Calibri"/>
                          <a:cs typeface="Calibri"/>
                        </a:rPr>
                        <a:t>CAT</a:t>
                      </a:r>
                      <a:r>
                        <a:rPr sz="1100" b="1" spc="-45" dirty="0">
                          <a:latin typeface="Calibri"/>
                          <a:cs typeface="Calibri"/>
                        </a:rPr>
                        <a:t> </a:t>
                      </a:r>
                      <a:r>
                        <a:rPr sz="1100" b="1" dirty="0">
                          <a:latin typeface="Calibri"/>
                          <a:cs typeface="Calibri"/>
                        </a:rPr>
                        <a:t>9</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126</a:t>
                      </a:r>
                      <a:r>
                        <a:rPr sz="1100" b="1" spc="-30" dirty="0">
                          <a:latin typeface="Calibri"/>
                          <a:cs typeface="Calibri"/>
                        </a:rPr>
                        <a:t> </a:t>
                      </a:r>
                      <a:r>
                        <a:rPr sz="1100" b="1" dirty="0">
                          <a:latin typeface="Calibri"/>
                          <a:cs typeface="Calibri"/>
                        </a:rPr>
                        <a:t>-</a:t>
                      </a:r>
                      <a:r>
                        <a:rPr sz="1100" b="1" spc="-25" dirty="0">
                          <a:latin typeface="Calibri"/>
                          <a:cs typeface="Calibri"/>
                        </a:rPr>
                        <a:t> </a:t>
                      </a:r>
                      <a:r>
                        <a:rPr sz="1100" b="1" dirty="0">
                          <a:latin typeface="Calibri"/>
                          <a:cs typeface="Calibri"/>
                        </a:rPr>
                        <a:t>131</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30</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27</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9"/>
                  </a:ext>
                </a:extLst>
              </a:tr>
              <a:tr h="343983">
                <a:tc>
                  <a:txBody>
                    <a:bodyPr/>
                    <a:lstStyle/>
                    <a:p>
                      <a:pPr marL="45085">
                        <a:lnSpc>
                          <a:spcPct val="100000"/>
                        </a:lnSpc>
                        <a:spcBef>
                          <a:spcPts val="595"/>
                        </a:spcBef>
                      </a:pPr>
                      <a:r>
                        <a:rPr sz="1100" b="1" dirty="0">
                          <a:latin typeface="Calibri"/>
                          <a:cs typeface="Calibri"/>
                        </a:rPr>
                        <a:t>CAT</a:t>
                      </a:r>
                      <a:r>
                        <a:rPr sz="1100" b="1" spc="-45" dirty="0">
                          <a:latin typeface="Calibri"/>
                          <a:cs typeface="Calibri"/>
                        </a:rPr>
                        <a:t> </a:t>
                      </a:r>
                      <a:r>
                        <a:rPr sz="1100" b="1" dirty="0">
                          <a:latin typeface="Calibri"/>
                          <a:cs typeface="Calibri"/>
                        </a:rPr>
                        <a:t>10</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60"/>
                        </a:lnSpc>
                      </a:pPr>
                      <a:r>
                        <a:rPr sz="1100" b="1" dirty="0">
                          <a:latin typeface="Calibri"/>
                          <a:cs typeface="Calibri"/>
                        </a:rPr>
                        <a:t>007</a:t>
                      </a:r>
                      <a:r>
                        <a:rPr sz="1100" b="1" spc="-20"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014</a:t>
                      </a:r>
                      <a:r>
                        <a:rPr sz="1100" b="1" spc="-10"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022</a:t>
                      </a:r>
                      <a:r>
                        <a:rPr sz="1100" b="1" spc="-15" dirty="0">
                          <a:latin typeface="Calibri"/>
                          <a:cs typeface="Calibri"/>
                        </a:rPr>
                        <a:t> </a:t>
                      </a:r>
                      <a:r>
                        <a:rPr sz="1100" b="1" dirty="0">
                          <a:latin typeface="Calibri"/>
                          <a:cs typeface="Calibri"/>
                        </a:rPr>
                        <a:t>-</a:t>
                      </a:r>
                      <a:r>
                        <a:rPr sz="1100" b="1" spc="-15" dirty="0">
                          <a:latin typeface="Calibri"/>
                          <a:cs typeface="Calibri"/>
                        </a:rPr>
                        <a:t> </a:t>
                      </a:r>
                      <a:r>
                        <a:rPr sz="1100" b="1" dirty="0">
                          <a:latin typeface="Calibri"/>
                          <a:cs typeface="Calibri"/>
                        </a:rPr>
                        <a:t>029</a:t>
                      </a:r>
                      <a:endParaRPr sz="1100">
                        <a:latin typeface="Calibri"/>
                        <a:cs typeface="Calibri"/>
                      </a:endParaRPr>
                    </a:p>
                    <a:p>
                      <a:pPr marL="45085">
                        <a:lnSpc>
                          <a:spcPts val="1280"/>
                        </a:lnSpc>
                      </a:pPr>
                      <a:r>
                        <a:rPr sz="1100" b="1" dirty="0">
                          <a:latin typeface="Calibri"/>
                          <a:cs typeface="Calibri"/>
                        </a:rPr>
                        <a:t>108</a:t>
                      </a:r>
                      <a:r>
                        <a:rPr sz="1100" b="1" spc="-20"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115</a:t>
                      </a:r>
                      <a:r>
                        <a:rPr sz="1100" b="1" spc="-10"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125</a:t>
                      </a:r>
                      <a:r>
                        <a:rPr sz="1100" b="1" spc="-15" dirty="0">
                          <a:latin typeface="Calibri"/>
                          <a:cs typeface="Calibri"/>
                        </a:rPr>
                        <a:t> </a:t>
                      </a:r>
                      <a:r>
                        <a:rPr sz="1100" b="1" dirty="0">
                          <a:latin typeface="Calibri"/>
                          <a:cs typeface="Calibri"/>
                        </a:rPr>
                        <a:t>-</a:t>
                      </a:r>
                      <a:r>
                        <a:rPr sz="1100" b="1" spc="-15" dirty="0">
                          <a:latin typeface="Calibri"/>
                          <a:cs typeface="Calibri"/>
                        </a:rPr>
                        <a:t> </a:t>
                      </a:r>
                      <a:r>
                        <a:rPr sz="1100" b="1" dirty="0">
                          <a:latin typeface="Calibri"/>
                          <a:cs typeface="Calibri"/>
                        </a:rPr>
                        <a:t>132</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95"/>
                        </a:spcBef>
                      </a:pPr>
                      <a:r>
                        <a:rPr sz="1100" dirty="0">
                          <a:latin typeface="Calibri"/>
                          <a:cs typeface="Calibri"/>
                        </a:rPr>
                        <a:t>19</a:t>
                      </a:r>
                      <a:r>
                        <a:rPr sz="1100" spc="-35" dirty="0">
                          <a:latin typeface="Calibri"/>
                          <a:cs typeface="Calibri"/>
                        </a:rPr>
                        <a:t> </a:t>
                      </a:r>
                      <a:r>
                        <a:rPr sz="1100" dirty="0">
                          <a:latin typeface="Calibri"/>
                          <a:cs typeface="Calibri"/>
                        </a:rPr>
                        <a:t>€</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595"/>
                        </a:spcBef>
                      </a:pPr>
                      <a:r>
                        <a:rPr sz="1100" b="1" dirty="0">
                          <a:latin typeface="Calibri"/>
                          <a:cs typeface="Calibri"/>
                        </a:rPr>
                        <a:t>17</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75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10"/>
                  </a:ext>
                </a:extLst>
              </a:tr>
              <a:tr h="343983">
                <a:tc>
                  <a:txBody>
                    <a:bodyPr/>
                    <a:lstStyle/>
                    <a:p>
                      <a:pPr marL="45085">
                        <a:lnSpc>
                          <a:spcPct val="100000"/>
                        </a:lnSpc>
                        <a:spcBef>
                          <a:spcPts val="600"/>
                        </a:spcBef>
                      </a:pPr>
                      <a:r>
                        <a:rPr sz="1100" b="1" dirty="0">
                          <a:latin typeface="Calibri"/>
                          <a:cs typeface="Calibri"/>
                        </a:rPr>
                        <a:t>CAT</a:t>
                      </a:r>
                      <a:r>
                        <a:rPr sz="1100" b="1" spc="-45" dirty="0">
                          <a:latin typeface="Calibri"/>
                          <a:cs typeface="Calibri"/>
                        </a:rPr>
                        <a:t> </a:t>
                      </a:r>
                      <a:r>
                        <a:rPr sz="1100" b="1" dirty="0">
                          <a:latin typeface="Calibri"/>
                          <a:cs typeface="Calibri"/>
                        </a:rPr>
                        <a:t>11</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60"/>
                        </a:lnSpc>
                      </a:pPr>
                      <a:r>
                        <a:rPr sz="1100" b="1" dirty="0">
                          <a:latin typeface="Calibri"/>
                          <a:cs typeface="Calibri"/>
                        </a:rPr>
                        <a:t>006</a:t>
                      </a:r>
                      <a:r>
                        <a:rPr sz="1100" b="1" spc="-15"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015</a:t>
                      </a:r>
                      <a:r>
                        <a:rPr sz="1100" b="1" spc="-5"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021</a:t>
                      </a:r>
                      <a:r>
                        <a:rPr sz="1100" b="1" spc="-15" dirty="0">
                          <a:latin typeface="Calibri"/>
                          <a:cs typeface="Calibri"/>
                        </a:rPr>
                        <a:t> </a:t>
                      </a:r>
                      <a:r>
                        <a:rPr sz="1100" b="1" dirty="0">
                          <a:latin typeface="Calibri"/>
                          <a:cs typeface="Calibri"/>
                        </a:rPr>
                        <a:t>-</a:t>
                      </a:r>
                      <a:r>
                        <a:rPr sz="1100" b="1" spc="-10" dirty="0">
                          <a:latin typeface="Calibri"/>
                          <a:cs typeface="Calibri"/>
                        </a:rPr>
                        <a:t> </a:t>
                      </a:r>
                      <a:r>
                        <a:rPr sz="1100" b="1" dirty="0">
                          <a:latin typeface="Calibri"/>
                          <a:cs typeface="Calibri"/>
                        </a:rPr>
                        <a:t>030</a:t>
                      </a:r>
                      <a:endParaRPr sz="1100">
                        <a:latin typeface="Calibri"/>
                        <a:cs typeface="Calibri"/>
                      </a:endParaRPr>
                    </a:p>
                    <a:p>
                      <a:pPr marL="45085">
                        <a:lnSpc>
                          <a:spcPts val="1280"/>
                        </a:lnSpc>
                      </a:pPr>
                      <a:r>
                        <a:rPr sz="1100" b="1" dirty="0">
                          <a:latin typeface="Calibri"/>
                          <a:cs typeface="Calibri"/>
                        </a:rPr>
                        <a:t>107</a:t>
                      </a:r>
                      <a:r>
                        <a:rPr sz="1100" b="1" spc="-10" dirty="0">
                          <a:latin typeface="Calibri"/>
                          <a:cs typeface="Calibri"/>
                        </a:rPr>
                        <a:t> </a:t>
                      </a:r>
                      <a:r>
                        <a:rPr sz="1100" b="1" dirty="0">
                          <a:latin typeface="Calibri"/>
                          <a:cs typeface="Calibri"/>
                        </a:rPr>
                        <a:t>-</a:t>
                      </a:r>
                      <a:r>
                        <a:rPr sz="1100" b="1" spc="-5" dirty="0">
                          <a:latin typeface="Calibri"/>
                          <a:cs typeface="Calibri"/>
                        </a:rPr>
                        <a:t> </a:t>
                      </a:r>
                      <a:r>
                        <a:rPr sz="1100" b="1" dirty="0">
                          <a:latin typeface="Calibri"/>
                          <a:cs typeface="Calibri"/>
                        </a:rPr>
                        <a:t>116 -</a:t>
                      </a:r>
                      <a:r>
                        <a:rPr sz="1100" b="1" spc="-5" dirty="0">
                          <a:latin typeface="Calibri"/>
                          <a:cs typeface="Calibri"/>
                        </a:rPr>
                        <a:t> </a:t>
                      </a:r>
                      <a:r>
                        <a:rPr sz="1100" b="1" dirty="0">
                          <a:latin typeface="Calibri"/>
                          <a:cs typeface="Calibri"/>
                        </a:rPr>
                        <a:t>117</a:t>
                      </a:r>
                      <a:r>
                        <a:rPr sz="1100" b="1" spc="-10" dirty="0">
                          <a:latin typeface="Calibri"/>
                          <a:cs typeface="Calibri"/>
                        </a:rPr>
                        <a:t> </a:t>
                      </a:r>
                      <a:r>
                        <a:rPr sz="1100" b="1" dirty="0">
                          <a:latin typeface="Calibri"/>
                          <a:cs typeface="Calibri"/>
                        </a:rPr>
                        <a:t>-</a:t>
                      </a:r>
                      <a:r>
                        <a:rPr sz="1100" b="1" spc="-5" dirty="0">
                          <a:latin typeface="Calibri"/>
                          <a:cs typeface="Calibri"/>
                        </a:rPr>
                        <a:t> </a:t>
                      </a:r>
                      <a:r>
                        <a:rPr sz="1100" b="1" dirty="0">
                          <a:latin typeface="Calibri"/>
                          <a:cs typeface="Calibri"/>
                        </a:rPr>
                        <a:t>124 -</a:t>
                      </a:r>
                      <a:r>
                        <a:rPr sz="1100" b="1" spc="-5" dirty="0">
                          <a:latin typeface="Calibri"/>
                          <a:cs typeface="Calibri"/>
                        </a:rPr>
                        <a:t> </a:t>
                      </a:r>
                      <a:r>
                        <a:rPr sz="1100" b="1" dirty="0">
                          <a:latin typeface="Calibri"/>
                          <a:cs typeface="Calibri"/>
                        </a:rPr>
                        <a:t>133</a:t>
                      </a:r>
                      <a:r>
                        <a:rPr sz="1100" b="1" spc="-10" dirty="0">
                          <a:latin typeface="Calibri"/>
                          <a:cs typeface="Calibri"/>
                        </a:rPr>
                        <a:t> </a:t>
                      </a:r>
                      <a:r>
                        <a:rPr sz="1100" b="1" dirty="0">
                          <a:latin typeface="Calibri"/>
                          <a:cs typeface="Calibri"/>
                        </a:rPr>
                        <a:t>-</a:t>
                      </a:r>
                      <a:r>
                        <a:rPr sz="1100" b="1" spc="-5" dirty="0">
                          <a:latin typeface="Calibri"/>
                          <a:cs typeface="Calibri"/>
                        </a:rPr>
                        <a:t> </a:t>
                      </a:r>
                      <a:r>
                        <a:rPr sz="1100" b="1" dirty="0">
                          <a:latin typeface="Calibri"/>
                          <a:cs typeface="Calibri"/>
                        </a:rPr>
                        <a:t>134</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0"/>
                        </a:spcBef>
                      </a:pPr>
                      <a:r>
                        <a:rPr sz="1100" dirty="0">
                          <a:latin typeface="Calibri"/>
                          <a:cs typeface="Calibri"/>
                        </a:rPr>
                        <a:t>17</a:t>
                      </a:r>
                      <a:r>
                        <a:rPr sz="1100" spc="-35" dirty="0">
                          <a:latin typeface="Calibri"/>
                          <a:cs typeface="Calibri"/>
                        </a:rPr>
                        <a:t> </a:t>
                      </a:r>
                      <a:r>
                        <a:rPr sz="1100" dirty="0">
                          <a:latin typeface="Calibri"/>
                          <a:cs typeface="Calibri"/>
                        </a:rPr>
                        <a:t>€</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0"/>
                        </a:spcBef>
                      </a:pPr>
                      <a:r>
                        <a:rPr sz="1100" b="1" dirty="0">
                          <a:latin typeface="Calibri"/>
                          <a:cs typeface="Calibri"/>
                        </a:rPr>
                        <a:t>15</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11"/>
                  </a:ext>
                </a:extLst>
              </a:tr>
              <a:tr h="171990">
                <a:tc>
                  <a:txBody>
                    <a:bodyPr/>
                    <a:lstStyle/>
                    <a:p>
                      <a:pPr marL="45085">
                        <a:lnSpc>
                          <a:spcPts val="1220"/>
                        </a:lnSpc>
                      </a:pPr>
                      <a:r>
                        <a:rPr sz="1100" b="1" dirty="0">
                          <a:latin typeface="Calibri"/>
                          <a:cs typeface="Calibri"/>
                        </a:rPr>
                        <a:t>CAT</a:t>
                      </a:r>
                      <a:r>
                        <a:rPr sz="1100" b="1" spc="-45" dirty="0">
                          <a:latin typeface="Calibri"/>
                          <a:cs typeface="Calibri"/>
                        </a:rPr>
                        <a:t> </a:t>
                      </a:r>
                      <a:r>
                        <a:rPr sz="1100" b="1" dirty="0">
                          <a:latin typeface="Calibri"/>
                          <a:cs typeface="Calibri"/>
                        </a:rPr>
                        <a:t>12</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20"/>
                        </a:lnSpc>
                      </a:pPr>
                      <a:r>
                        <a:rPr sz="1100" b="1" dirty="0">
                          <a:latin typeface="Calibri"/>
                          <a:cs typeface="Calibri"/>
                        </a:rPr>
                        <a:t>118</a:t>
                      </a:r>
                      <a:r>
                        <a:rPr sz="1100" b="1" spc="-35" dirty="0">
                          <a:latin typeface="Calibri"/>
                          <a:cs typeface="Calibri"/>
                        </a:rPr>
                        <a:t> </a:t>
                      </a:r>
                      <a:r>
                        <a:rPr sz="1100" b="1" dirty="0">
                          <a:latin typeface="Calibri"/>
                          <a:cs typeface="Calibri"/>
                        </a:rPr>
                        <a:t>à</a:t>
                      </a:r>
                      <a:r>
                        <a:rPr sz="1100" b="1" spc="-30" dirty="0">
                          <a:latin typeface="Calibri"/>
                          <a:cs typeface="Calibri"/>
                        </a:rPr>
                        <a:t> </a:t>
                      </a:r>
                      <a:r>
                        <a:rPr sz="1100" b="1" dirty="0">
                          <a:latin typeface="Calibri"/>
                          <a:cs typeface="Calibri"/>
                        </a:rPr>
                        <a:t>123</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220"/>
                        </a:lnSpc>
                      </a:pPr>
                      <a:r>
                        <a:rPr sz="1100" dirty="0">
                          <a:latin typeface="Calibri"/>
                          <a:cs typeface="Calibri"/>
                        </a:rPr>
                        <a:t>15</a:t>
                      </a:r>
                      <a:r>
                        <a:rPr sz="1100" spc="-35" dirty="0">
                          <a:latin typeface="Calibri"/>
                          <a:cs typeface="Calibri"/>
                        </a:rPr>
                        <a:t> </a:t>
                      </a:r>
                      <a:r>
                        <a:rPr sz="1100"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220"/>
                        </a:lnSpc>
                      </a:pPr>
                      <a:r>
                        <a:rPr sz="1100" b="1" dirty="0">
                          <a:latin typeface="Calibri"/>
                          <a:cs typeface="Calibri"/>
                        </a:rPr>
                        <a:t>13</a:t>
                      </a:r>
                      <a:r>
                        <a:rPr sz="1100" b="1" spc="-35" dirty="0">
                          <a:latin typeface="Calibri"/>
                          <a:cs typeface="Calibri"/>
                        </a:rPr>
                        <a:t> </a:t>
                      </a:r>
                      <a:r>
                        <a:rPr sz="1100" b="1" dirty="0">
                          <a:latin typeface="Calibri"/>
                          <a:cs typeface="Calibri"/>
                        </a:rPr>
                        <a:t>€</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12"/>
                  </a:ext>
                </a:extLst>
              </a:tr>
              <a:tr h="343983">
                <a:tc>
                  <a:txBody>
                    <a:bodyPr/>
                    <a:lstStyle/>
                    <a:p>
                      <a:pPr marL="45085">
                        <a:lnSpc>
                          <a:spcPct val="100000"/>
                        </a:lnSpc>
                        <a:spcBef>
                          <a:spcPts val="600"/>
                        </a:spcBef>
                      </a:pPr>
                      <a:r>
                        <a:rPr sz="1100" b="1" dirty="0">
                          <a:latin typeface="Calibri"/>
                          <a:cs typeface="Calibri"/>
                        </a:rPr>
                        <a:t>CAT</a:t>
                      </a:r>
                      <a:r>
                        <a:rPr sz="1100" b="1" spc="-45" dirty="0">
                          <a:latin typeface="Calibri"/>
                          <a:cs typeface="Calibri"/>
                        </a:rPr>
                        <a:t> </a:t>
                      </a:r>
                      <a:r>
                        <a:rPr sz="1100" b="1" dirty="0">
                          <a:latin typeface="Calibri"/>
                          <a:cs typeface="Calibri"/>
                        </a:rPr>
                        <a:t>13</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085">
                        <a:lnSpc>
                          <a:spcPts val="1260"/>
                        </a:lnSpc>
                      </a:pPr>
                      <a:r>
                        <a:rPr sz="1100" b="1" spc="-5" dirty="0">
                          <a:latin typeface="Calibri"/>
                          <a:cs typeface="Calibri"/>
                        </a:rPr>
                        <a:t>Virage</a:t>
                      </a:r>
                      <a:r>
                        <a:rPr sz="1100" b="1" spc="-25" dirty="0">
                          <a:latin typeface="Calibri"/>
                          <a:cs typeface="Calibri"/>
                        </a:rPr>
                        <a:t> </a:t>
                      </a:r>
                      <a:r>
                        <a:rPr sz="1100" b="1" spc="-5" dirty="0">
                          <a:latin typeface="Calibri"/>
                          <a:cs typeface="Calibri"/>
                        </a:rPr>
                        <a:t>Nord</a:t>
                      </a:r>
                      <a:r>
                        <a:rPr sz="1100" b="1" spc="-30" dirty="0">
                          <a:latin typeface="Calibri"/>
                          <a:cs typeface="Calibri"/>
                        </a:rPr>
                        <a:t> </a:t>
                      </a:r>
                      <a:r>
                        <a:rPr sz="1100" b="1" spc="-5" dirty="0">
                          <a:latin typeface="Calibri"/>
                          <a:cs typeface="Calibri"/>
                        </a:rPr>
                        <a:t>Bas</a:t>
                      </a:r>
                      <a:r>
                        <a:rPr sz="1100" b="1" spc="-25" dirty="0">
                          <a:latin typeface="Calibri"/>
                          <a:cs typeface="Calibri"/>
                        </a:rPr>
                        <a:t> </a:t>
                      </a:r>
                      <a:r>
                        <a:rPr sz="1100" b="1" spc="-5" dirty="0">
                          <a:latin typeface="Calibri"/>
                          <a:cs typeface="Calibri"/>
                        </a:rPr>
                        <a:t>et </a:t>
                      </a:r>
                      <a:r>
                        <a:rPr sz="1100" b="1" dirty="0">
                          <a:latin typeface="Calibri"/>
                          <a:cs typeface="Calibri"/>
                        </a:rPr>
                        <a:t>Inter</a:t>
                      </a:r>
                      <a:endParaRPr sz="1100">
                        <a:latin typeface="Calibri"/>
                        <a:cs typeface="Calibri"/>
                      </a:endParaRPr>
                    </a:p>
                    <a:p>
                      <a:pPr marL="45085">
                        <a:lnSpc>
                          <a:spcPts val="1280"/>
                        </a:lnSpc>
                      </a:pPr>
                      <a:r>
                        <a:rPr sz="1100" b="1" spc="-5" dirty="0">
                          <a:latin typeface="Calibri"/>
                          <a:cs typeface="Calibri"/>
                        </a:rPr>
                        <a:t>Virage</a:t>
                      </a:r>
                      <a:r>
                        <a:rPr sz="1100" b="1" spc="-35" dirty="0">
                          <a:latin typeface="Calibri"/>
                          <a:cs typeface="Calibri"/>
                        </a:rPr>
                        <a:t> </a:t>
                      </a:r>
                      <a:r>
                        <a:rPr sz="1100" b="1" spc="-5" dirty="0">
                          <a:latin typeface="Calibri"/>
                          <a:cs typeface="Calibri"/>
                        </a:rPr>
                        <a:t>Sud</a:t>
                      </a:r>
                      <a:r>
                        <a:rPr sz="1100" b="1" spc="-25" dirty="0">
                          <a:latin typeface="Calibri"/>
                          <a:cs typeface="Calibri"/>
                        </a:rPr>
                        <a:t> </a:t>
                      </a:r>
                      <a:r>
                        <a:rPr sz="1100" b="1" dirty="0">
                          <a:latin typeface="Calibri"/>
                          <a:cs typeface="Calibri"/>
                        </a:rPr>
                        <a:t>Bas</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0"/>
                        </a:spcBef>
                      </a:pPr>
                      <a:r>
                        <a:rPr sz="1100" dirty="0">
                          <a:latin typeface="Calibri"/>
                          <a:cs typeface="Calibri"/>
                        </a:rPr>
                        <a:t>10</a:t>
                      </a:r>
                      <a:r>
                        <a:rPr sz="1100" spc="-35" dirty="0">
                          <a:latin typeface="Calibri"/>
                          <a:cs typeface="Calibri"/>
                        </a:rPr>
                        <a:t> </a:t>
                      </a:r>
                      <a:r>
                        <a:rPr sz="1100" dirty="0">
                          <a:latin typeface="Calibri"/>
                          <a:cs typeface="Calibri"/>
                        </a:rPr>
                        <a:t>€</a:t>
                      </a:r>
                      <a:endParaRPr sz="110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0"/>
                        </a:spcBef>
                      </a:pPr>
                      <a:r>
                        <a:rPr sz="1100" b="1" dirty="0">
                          <a:latin typeface="Calibri"/>
                          <a:cs typeface="Calibri"/>
                        </a:rPr>
                        <a:t>9</a:t>
                      </a:r>
                      <a:r>
                        <a:rPr sz="1100" b="1" spc="-35" dirty="0">
                          <a:latin typeface="Calibri"/>
                          <a:cs typeface="Calibri"/>
                        </a:rPr>
                        <a:t> </a:t>
                      </a:r>
                      <a:r>
                        <a:rPr sz="1100" b="1" dirty="0">
                          <a:latin typeface="Calibri"/>
                          <a:cs typeface="Calibri"/>
                        </a:rPr>
                        <a:t>€</a:t>
                      </a:r>
                      <a:endParaRPr sz="1100" dirty="0">
                        <a:latin typeface="Calibri"/>
                        <a:cs typeface="Calibri"/>
                      </a:endParaRPr>
                    </a:p>
                  </a:txBody>
                  <a:tcPr marL="0" marR="0" marT="76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13"/>
                  </a:ext>
                </a:extLst>
              </a:tr>
            </a:tbl>
          </a:graphicData>
        </a:graphic>
      </p:graphicFrame>
      <p:sp>
        <p:nvSpPr>
          <p:cNvPr id="18" name="object 13"/>
          <p:cNvSpPr txBox="1"/>
          <p:nvPr/>
        </p:nvSpPr>
        <p:spPr>
          <a:xfrm>
            <a:off x="427118" y="1589912"/>
            <a:ext cx="7875634" cy="1113125"/>
          </a:xfrm>
          <a:prstGeom prst="rect">
            <a:avLst/>
          </a:prstGeom>
        </p:spPr>
        <p:txBody>
          <a:bodyPr vert="horz" wrap="square" lIns="0" tIns="12700" rIns="0" bIns="0" rtlCol="0">
            <a:spAutoFit/>
          </a:bodyPr>
          <a:lstStyle/>
          <a:p>
            <a:pPr marL="12700">
              <a:lnSpc>
                <a:spcPct val="100000"/>
              </a:lnSpc>
              <a:spcBef>
                <a:spcPts val="100"/>
              </a:spcBef>
            </a:pPr>
            <a:endParaRPr sz="1800" dirty="0">
              <a:latin typeface="Calibri"/>
              <a:cs typeface="Calibri"/>
            </a:endParaRPr>
          </a:p>
          <a:p>
            <a:pPr marL="12700">
              <a:lnSpc>
                <a:spcPct val="100000"/>
              </a:lnSpc>
            </a:pPr>
            <a:r>
              <a:rPr sz="1800" b="1" dirty="0">
                <a:latin typeface="Calibri"/>
                <a:cs typeface="Calibri"/>
              </a:rPr>
              <a:t>-</a:t>
            </a:r>
            <a:r>
              <a:rPr sz="1800" b="1" spc="-5" dirty="0">
                <a:latin typeface="Calibri"/>
                <a:cs typeface="Calibri"/>
              </a:rPr>
              <a:t> Prix</a:t>
            </a:r>
            <a:r>
              <a:rPr sz="1800" b="1" spc="-10" dirty="0">
                <a:latin typeface="Calibri"/>
                <a:cs typeface="Calibri"/>
              </a:rPr>
              <a:t> </a:t>
            </a:r>
            <a:r>
              <a:rPr sz="1800" b="1" dirty="0">
                <a:latin typeface="Calibri"/>
                <a:cs typeface="Calibri"/>
              </a:rPr>
              <a:t>des</a:t>
            </a:r>
            <a:r>
              <a:rPr sz="1800" b="1" spc="-30" dirty="0">
                <a:latin typeface="Calibri"/>
                <a:cs typeface="Calibri"/>
              </a:rPr>
              <a:t> </a:t>
            </a:r>
            <a:r>
              <a:rPr sz="1800" b="1" dirty="0">
                <a:latin typeface="Calibri"/>
                <a:cs typeface="Calibri"/>
              </a:rPr>
              <a:t>places</a:t>
            </a:r>
            <a:r>
              <a:rPr sz="1800" b="1" spc="-35" dirty="0">
                <a:latin typeface="Calibri"/>
                <a:cs typeface="Calibri"/>
              </a:rPr>
              <a:t> </a:t>
            </a:r>
            <a:r>
              <a:rPr sz="1800" b="1" spc="-5" dirty="0">
                <a:latin typeface="Calibri"/>
                <a:cs typeface="Calibri"/>
              </a:rPr>
              <a:t>OK </a:t>
            </a:r>
            <a:r>
              <a:rPr sz="1800" b="1" spc="-10" dirty="0">
                <a:latin typeface="Calibri"/>
                <a:cs typeface="Calibri"/>
              </a:rPr>
              <a:t>avec</a:t>
            </a:r>
            <a:r>
              <a:rPr sz="1800" b="1" spc="-25" dirty="0">
                <a:latin typeface="Calibri"/>
                <a:cs typeface="Calibri"/>
              </a:rPr>
              <a:t> </a:t>
            </a:r>
            <a:r>
              <a:rPr sz="1800" b="1" dirty="0">
                <a:latin typeface="Calibri"/>
                <a:cs typeface="Calibri"/>
              </a:rPr>
              <a:t>13</a:t>
            </a:r>
            <a:r>
              <a:rPr sz="1800" b="1" spc="-5" dirty="0">
                <a:latin typeface="Calibri"/>
                <a:cs typeface="Calibri"/>
              </a:rPr>
              <a:t> </a:t>
            </a:r>
            <a:r>
              <a:rPr sz="1800" b="1" spc="-10" dirty="0">
                <a:latin typeface="Calibri"/>
                <a:cs typeface="Calibri"/>
              </a:rPr>
              <a:t>catégories</a:t>
            </a:r>
            <a:r>
              <a:rPr sz="1800" b="1" spc="-20" dirty="0">
                <a:latin typeface="Calibri"/>
                <a:cs typeface="Calibri"/>
              </a:rPr>
              <a:t> </a:t>
            </a:r>
            <a:r>
              <a:rPr sz="1800" b="1" dirty="0">
                <a:latin typeface="Calibri"/>
                <a:cs typeface="Calibri"/>
              </a:rPr>
              <a:t>de</a:t>
            </a:r>
            <a:r>
              <a:rPr sz="1800" b="1" spc="-45" dirty="0">
                <a:latin typeface="Calibri"/>
                <a:cs typeface="Calibri"/>
              </a:rPr>
              <a:t> </a:t>
            </a:r>
            <a:r>
              <a:rPr sz="1800" b="1" dirty="0" smtClean="0">
                <a:latin typeface="Calibri"/>
                <a:cs typeface="Calibri"/>
              </a:rPr>
              <a:t>places</a:t>
            </a:r>
            <a:endParaRPr lang="fr-FR" sz="1800" b="1" dirty="0" smtClean="0">
              <a:latin typeface="Calibri"/>
              <a:cs typeface="Calibri"/>
            </a:endParaRPr>
          </a:p>
          <a:p>
            <a:pPr marL="12700">
              <a:lnSpc>
                <a:spcPct val="100000"/>
              </a:lnSpc>
            </a:pPr>
            <a:r>
              <a:rPr lang="fr-FR" b="1" dirty="0" smtClean="0">
                <a:latin typeface="Calibri"/>
                <a:cs typeface="Calibri"/>
              </a:rPr>
              <a:t>- Liens vers la billetterie </a:t>
            </a:r>
            <a:r>
              <a:rPr lang="fr-FR" b="1" dirty="0">
                <a:cs typeface="Calibri"/>
              </a:rPr>
              <a:t>: </a:t>
            </a:r>
            <a:r>
              <a:rPr lang="fr-FR" b="1" dirty="0">
                <a:cs typeface="Calibri"/>
                <a:hlinkClick r:id="rId2"/>
              </a:rPr>
              <a:t>https://www.olvallee.fr/evenement/match-des-heros</a:t>
            </a:r>
            <a:r>
              <a:rPr lang="fr-FR" b="1" dirty="0" smtClean="0">
                <a:cs typeface="Calibri"/>
                <a:hlinkClick r:id="rId2"/>
              </a:rPr>
              <a:t>/</a:t>
            </a:r>
            <a:r>
              <a:rPr lang="fr-FR" b="1" dirty="0" smtClean="0">
                <a:cs typeface="Calibri"/>
              </a:rPr>
              <a:t> </a:t>
            </a:r>
            <a:endParaRPr sz="1800" dirty="0">
              <a:latin typeface="Calibri"/>
              <a:cs typeface="Calibri"/>
            </a:endParaRPr>
          </a:p>
          <a:p>
            <a:pPr>
              <a:lnSpc>
                <a:spcPct val="100000"/>
              </a:lnSpc>
              <a:spcBef>
                <a:spcPts val="25"/>
              </a:spcBef>
            </a:pPr>
            <a:endParaRPr sz="1750" dirty="0">
              <a:latin typeface="Calibri"/>
              <a:cs typeface="Calibri"/>
            </a:endParaRPr>
          </a:p>
        </p:txBody>
      </p:sp>
      <p:pic>
        <p:nvPicPr>
          <p:cNvPr id="2" name="Image 1"/>
          <p:cNvPicPr>
            <a:picLocks noChangeAspect="1"/>
          </p:cNvPicPr>
          <p:nvPr/>
        </p:nvPicPr>
        <p:blipFill>
          <a:blip r:embed="rId3"/>
          <a:stretch>
            <a:fillRect/>
          </a:stretch>
        </p:blipFill>
        <p:spPr>
          <a:xfrm>
            <a:off x="558190" y="3195933"/>
            <a:ext cx="5206995" cy="3439822"/>
          </a:xfrm>
          <a:prstGeom prst="rect">
            <a:avLst/>
          </a:prstGeom>
        </p:spPr>
      </p:pic>
    </p:spTree>
    <p:extLst>
      <p:ext uri="{BB962C8B-B14F-4D97-AF65-F5344CB8AC3E}">
        <p14:creationId xmlns:p14="http://schemas.microsoft.com/office/powerpoint/2010/main" val="3328427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rallélogramme 18">
            <a:extLst>
              <a:ext uri="{FF2B5EF4-FFF2-40B4-BE49-F238E27FC236}">
                <a16:creationId xmlns:a16="http://schemas.microsoft.com/office/drawing/2014/main" xmlns="" id="{2C1E1BDA-2829-634B-A23F-00EEB81F5864}"/>
              </a:ext>
            </a:extLst>
          </p:cNvPr>
          <p:cNvSpPr/>
          <p:nvPr/>
        </p:nvSpPr>
        <p:spPr>
          <a:xfrm>
            <a:off x="248518" y="309794"/>
            <a:ext cx="9983617" cy="710964"/>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ZoneTexte 19">
            <a:extLst>
              <a:ext uri="{FF2B5EF4-FFF2-40B4-BE49-F238E27FC236}">
                <a16:creationId xmlns:a16="http://schemas.microsoft.com/office/drawing/2014/main" xmlns="" id="{AEA612B7-FED4-F84A-850B-0EEA5B25824C}"/>
              </a:ext>
            </a:extLst>
          </p:cNvPr>
          <p:cNvSpPr txBox="1"/>
          <p:nvPr/>
        </p:nvSpPr>
        <p:spPr>
          <a:xfrm>
            <a:off x="427119" y="411817"/>
            <a:ext cx="9334719" cy="523220"/>
          </a:xfrm>
          <a:prstGeom prst="rect">
            <a:avLst/>
          </a:prstGeom>
          <a:noFill/>
        </p:spPr>
        <p:txBody>
          <a:bodyPr wrap="square" rtlCol="0">
            <a:spAutoFit/>
          </a:bodyPr>
          <a:lstStyle/>
          <a:p>
            <a:r>
              <a:rPr lang="fr-FR" sz="2800" b="1" dirty="0" smtClean="0">
                <a:solidFill>
                  <a:prstClr val="white"/>
                </a:solidFill>
                <a:latin typeface="Arial" panose="020B0604020202020204" pitchFamily="34" charset="0"/>
                <a:cs typeface="Arial" panose="020B0604020202020204" pitchFamily="34" charset="0"/>
              </a:rPr>
              <a:t>Offrir de la visibilité à notre événements   </a:t>
            </a:r>
            <a:endParaRPr lang="fr-FR" sz="2800" b="1" dirty="0">
              <a:solidFill>
                <a:prstClr val="white"/>
              </a:solidFill>
              <a:latin typeface="Arial" panose="020B0604020202020204" pitchFamily="34" charset="0"/>
              <a:cs typeface="Arial" panose="020B0604020202020204" pitchFamily="34" charset="0"/>
            </a:endParaRPr>
          </a:p>
        </p:txBody>
      </p:sp>
      <p:pic>
        <p:nvPicPr>
          <p:cNvPr id="22" name="Image 21">
            <a:extLst>
              <a:ext uri="{FF2B5EF4-FFF2-40B4-BE49-F238E27FC236}">
                <a16:creationId xmlns:a16="http://schemas.microsoft.com/office/drawing/2014/main" xmlns="" id="{0E4DCE76-B00B-0E43-8104-CFC9B033C4A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370415" y="6134119"/>
            <a:ext cx="612691" cy="501636"/>
          </a:xfrm>
          <a:prstGeom prst="rect">
            <a:avLst/>
          </a:prstGeom>
        </p:spPr>
      </p:pic>
      <p:sp>
        <p:nvSpPr>
          <p:cNvPr id="2" name="ZoneTexte 1"/>
          <p:cNvSpPr txBox="1"/>
          <p:nvPr/>
        </p:nvSpPr>
        <p:spPr>
          <a:xfrm>
            <a:off x="427119" y="1353312"/>
            <a:ext cx="10664553" cy="3785652"/>
          </a:xfrm>
          <a:prstGeom prst="rect">
            <a:avLst/>
          </a:prstGeom>
          <a:noFill/>
        </p:spPr>
        <p:txBody>
          <a:bodyPr wrap="square" rtlCol="0">
            <a:spAutoFit/>
          </a:bodyPr>
          <a:lstStyle/>
          <a:p>
            <a:pPr marL="285750" indent="-285750">
              <a:buFont typeface="Arial" panose="020B0604020202020204" pitchFamily="34" charset="0"/>
              <a:buChar char="•"/>
            </a:pPr>
            <a:r>
              <a:rPr lang="fr-FR" sz="2400" dirty="0" smtClean="0"/>
              <a:t>Sur les réseaux sociaux […]</a:t>
            </a:r>
          </a:p>
          <a:p>
            <a:pPr marL="285750" indent="-285750">
              <a:buFont typeface="Wingdings" panose="05000000000000000000" pitchFamily="2" charset="2"/>
              <a:buChar char="à"/>
            </a:pPr>
            <a:r>
              <a:rPr lang="fr-FR" sz="2400" dirty="0" smtClean="0">
                <a:sym typeface="Wingdings" panose="05000000000000000000" pitchFamily="2" charset="2"/>
              </a:rPr>
              <a:t>Partager sur vos propres réseaux sociaux les différentes communications autours du match des Héros (le plus simple est de partager les communications d’UNICEF France). </a:t>
            </a:r>
          </a:p>
          <a:p>
            <a:pPr marL="285750" indent="-285750">
              <a:buFont typeface="Arial" panose="020B0604020202020204" pitchFamily="34" charset="0"/>
              <a:buChar char="•"/>
            </a:pPr>
            <a:r>
              <a:rPr lang="fr-FR" sz="2400" dirty="0" smtClean="0">
                <a:sym typeface="Wingdings" panose="05000000000000000000" pitchFamily="2" charset="2"/>
              </a:rPr>
              <a:t>Sur la communication institutionnelle […]</a:t>
            </a:r>
          </a:p>
          <a:p>
            <a:pPr marL="285750" indent="-285750">
              <a:buFont typeface="Wingdings" panose="05000000000000000000" pitchFamily="2" charset="2"/>
              <a:buChar char="à"/>
            </a:pPr>
            <a:r>
              <a:rPr lang="fr-FR" sz="2400" dirty="0" smtClean="0">
                <a:sym typeface="Wingdings" panose="05000000000000000000" pitchFamily="2" charset="2"/>
              </a:rPr>
              <a:t>Faire la promotion de notre événement directement dans les Newsletter </a:t>
            </a:r>
          </a:p>
          <a:p>
            <a:pPr marL="285750" indent="-285750">
              <a:buFont typeface="Arial" panose="020B0604020202020204" pitchFamily="34" charset="0"/>
              <a:buChar char="•"/>
            </a:pPr>
            <a:r>
              <a:rPr lang="fr-FR" sz="2400" dirty="0" smtClean="0">
                <a:sym typeface="Wingdings" panose="05000000000000000000" pitchFamily="2" charset="2"/>
              </a:rPr>
              <a:t>Sur toutes autres canaux </a:t>
            </a:r>
          </a:p>
          <a:p>
            <a:pPr marL="285750" indent="-285750">
              <a:buFont typeface="Wingdings" panose="05000000000000000000" pitchFamily="2" charset="2"/>
              <a:buChar char="à"/>
            </a:pPr>
            <a:r>
              <a:rPr lang="fr-FR" sz="2400" dirty="0" smtClean="0">
                <a:sym typeface="Wingdings" panose="05000000000000000000" pitchFamily="2" charset="2"/>
              </a:rPr>
              <a:t>Presse </a:t>
            </a:r>
          </a:p>
          <a:p>
            <a:pPr marL="285750" indent="-285750">
              <a:buFont typeface="Wingdings" panose="05000000000000000000" pitchFamily="2" charset="2"/>
              <a:buChar char="à"/>
            </a:pPr>
            <a:r>
              <a:rPr lang="fr-FR" sz="2400" dirty="0" smtClean="0">
                <a:sym typeface="Wingdings" panose="05000000000000000000" pitchFamily="2" charset="2"/>
              </a:rPr>
              <a:t>Digital</a:t>
            </a:r>
          </a:p>
          <a:p>
            <a:pPr marL="285750" indent="-285750">
              <a:buFont typeface="Wingdings" panose="05000000000000000000" pitchFamily="2" charset="2"/>
              <a:buChar char="à"/>
            </a:pPr>
            <a:r>
              <a:rPr lang="fr-FR" sz="2400" dirty="0" smtClean="0">
                <a:sym typeface="Wingdings" panose="05000000000000000000" pitchFamily="2" charset="2"/>
              </a:rPr>
              <a:t>Etc. </a:t>
            </a:r>
            <a:endParaRPr lang="fr-FR" sz="2400" dirty="0"/>
          </a:p>
        </p:txBody>
      </p:sp>
    </p:spTree>
    <p:extLst>
      <p:ext uri="{BB962C8B-B14F-4D97-AF65-F5344CB8AC3E}">
        <p14:creationId xmlns:p14="http://schemas.microsoft.com/office/powerpoint/2010/main" val="130119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3808" y="1422194"/>
            <a:ext cx="5634178" cy="4467825"/>
          </a:xfrm>
          <a:prstGeom prst="rect">
            <a:avLst/>
          </a:prstGeom>
        </p:spPr>
      </p:pic>
      <p:sp>
        <p:nvSpPr>
          <p:cNvPr id="13" name="Parallélogramme 12">
            <a:extLst>
              <a:ext uri="{FF2B5EF4-FFF2-40B4-BE49-F238E27FC236}">
                <a16:creationId xmlns="" xmlns:a16="http://schemas.microsoft.com/office/drawing/2014/main" id="{F9DC723F-7B32-084E-820C-7DF42D9CF327}"/>
              </a:ext>
            </a:extLst>
          </p:cNvPr>
          <p:cNvSpPr/>
          <p:nvPr/>
        </p:nvSpPr>
        <p:spPr>
          <a:xfrm>
            <a:off x="131761" y="342111"/>
            <a:ext cx="5120924"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063E58B0-7A53-AE45-BD8B-287C271BE0DD}"/>
              </a:ext>
            </a:extLst>
          </p:cNvPr>
          <p:cNvSpPr txBox="1"/>
          <p:nvPr/>
        </p:nvSpPr>
        <p:spPr>
          <a:xfrm>
            <a:off x="275100" y="390658"/>
            <a:ext cx="7527851" cy="584775"/>
          </a:xfrm>
          <a:prstGeom prst="rect">
            <a:avLst/>
          </a:prstGeom>
          <a:noFill/>
        </p:spPr>
        <p:txBody>
          <a:bodyPr wrap="square" rtlCol="0">
            <a:spAutoFit/>
          </a:bodyPr>
          <a:lstStyle/>
          <a:p>
            <a:r>
              <a:rPr lang="fr-FR" sz="3200" b="1" dirty="0">
                <a:solidFill>
                  <a:schemeClr val="bg1"/>
                </a:solidFill>
                <a:latin typeface="Arial" panose="020B0604020202020204" pitchFamily="34" charset="0"/>
                <a:cs typeface="Arial" panose="020B0604020202020204" pitchFamily="34" charset="0"/>
              </a:rPr>
              <a:t>LE MATCH DES HÉROS</a:t>
            </a:r>
          </a:p>
        </p:txBody>
      </p:sp>
      <p:sp>
        <p:nvSpPr>
          <p:cNvPr id="8" name="ZoneTexte 7">
            <a:extLst>
              <a:ext uri="{FF2B5EF4-FFF2-40B4-BE49-F238E27FC236}">
                <a16:creationId xmlns="" xmlns:a16="http://schemas.microsoft.com/office/drawing/2014/main" id="{F4C324E4-7951-2942-BD6D-418DD05A57E1}"/>
              </a:ext>
            </a:extLst>
          </p:cNvPr>
          <p:cNvSpPr txBox="1"/>
          <p:nvPr/>
        </p:nvSpPr>
        <p:spPr>
          <a:xfrm>
            <a:off x="1502" y="1611899"/>
            <a:ext cx="6265229" cy="4124206"/>
          </a:xfrm>
          <a:prstGeom prst="rect">
            <a:avLst/>
          </a:prstGeom>
          <a:noFill/>
        </p:spPr>
        <p:txBody>
          <a:bodyPr wrap="square" rtlCol="0">
            <a:spAutoFit/>
          </a:bodyPr>
          <a:lstStyle/>
          <a:p>
            <a:pPr algn="ctr"/>
            <a:r>
              <a:rPr lang="fr-FR" sz="1400" dirty="0">
                <a:latin typeface="Avenir Light" panose="020B0402020203020204"/>
              </a:rPr>
              <a:t>UNICEF promeut les droits et le bien-être de chaque enfant, dans toutes ses actions, et travaille dans 190 pays et territoires du monde entier avec ses partenaires pour faire de cet engagement une réalité, avec un effort particulier pour atteindre les enfants les plus vulnérables et marginalisés, dans l’intérêt de tous les enfants, où qu’ils soient. </a:t>
            </a:r>
          </a:p>
          <a:p>
            <a:pPr algn="ctr"/>
            <a:endParaRPr lang="fr-FR" sz="1400" dirty="0">
              <a:latin typeface="Avenir Light" panose="020B0402020203020204"/>
            </a:endParaRPr>
          </a:p>
          <a:p>
            <a:pPr algn="ctr"/>
            <a:r>
              <a:rPr lang="fr-FR" sz="1400" dirty="0">
                <a:latin typeface="Avenir Light" panose="020B0402020203020204"/>
              </a:rPr>
              <a:t>Le 13 octobre 2021, l’</a:t>
            </a:r>
            <a:r>
              <a:rPr lang="fr-FR" sz="1400" b="1" dirty="0">
                <a:solidFill>
                  <a:srgbClr val="1F90FF"/>
                </a:solidFill>
                <a:latin typeface="Avenir Light" panose="020B0402020203020204"/>
              </a:rPr>
              <a:t>UNICEF</a:t>
            </a:r>
            <a:r>
              <a:rPr lang="fr-FR" sz="1400" dirty="0">
                <a:latin typeface="Avenir Light" panose="020B0402020203020204"/>
              </a:rPr>
              <a:t> a organisé le 1er Match des Héros à l’</a:t>
            </a:r>
            <a:r>
              <a:rPr lang="fr-FR" sz="1400" b="1" dirty="0">
                <a:solidFill>
                  <a:srgbClr val="1F90FF"/>
                </a:solidFill>
                <a:latin typeface="Avenir Light" panose="020B0402020203020204"/>
              </a:rPr>
              <a:t>Orange Vélodrome </a:t>
            </a:r>
            <a:r>
              <a:rPr lang="fr-FR" sz="1400" dirty="0">
                <a:latin typeface="Avenir Light" panose="020B0402020203020204"/>
              </a:rPr>
              <a:t>de Marseille réunissant des Légendes du football, des sportifs de renom et des artistes internationaux, afin de faire en sorte que tous les enfants en Côte d’Ivoire aient accès à l’éducation, dans les meilleures </a:t>
            </a:r>
            <a:r>
              <a:rPr lang="fr-FR" sz="1400" dirty="0" smtClean="0">
                <a:latin typeface="Avenir Light" panose="020B0402020203020204"/>
              </a:rPr>
              <a:t>conditions.</a:t>
            </a:r>
          </a:p>
          <a:p>
            <a:pPr algn="ctr"/>
            <a:endParaRPr lang="fr-FR" sz="1400" dirty="0">
              <a:latin typeface="Avenir Light" panose="020B0402020203020204"/>
            </a:endParaRPr>
          </a:p>
          <a:p>
            <a:pPr algn="ctr"/>
            <a:r>
              <a:rPr lang="fr-FR" sz="1400" dirty="0">
                <a:latin typeface="Avenir Light" panose="020B0402020203020204"/>
              </a:rPr>
              <a:t>Cette première édition a été :</a:t>
            </a:r>
          </a:p>
          <a:p>
            <a:pPr algn="ctr"/>
            <a:endParaRPr lang="fr-FR" sz="1400" dirty="0">
              <a:latin typeface="Avenir Light" panose="020B0402020203020204"/>
            </a:endParaRPr>
          </a:p>
          <a:p>
            <a:pPr algn="ctr"/>
            <a:r>
              <a:rPr lang="fr-FR" sz="1400" dirty="0">
                <a:latin typeface="Avenir Light" panose="020B0402020203020204"/>
              </a:rPr>
              <a:t>- Un succès </a:t>
            </a:r>
            <a:r>
              <a:rPr lang="fr-FR" sz="1400" b="1" dirty="0" smtClean="0">
                <a:solidFill>
                  <a:srgbClr val="1F90FF"/>
                </a:solidFill>
                <a:latin typeface="Avenir Light" panose="020B0402020203020204"/>
              </a:rPr>
              <a:t>populaire </a:t>
            </a:r>
            <a:r>
              <a:rPr lang="fr-FR" sz="1400" dirty="0">
                <a:latin typeface="Avenir Light" panose="020B0402020203020204"/>
              </a:rPr>
              <a:t>à Marseille, en France et à l'international</a:t>
            </a:r>
            <a:endParaRPr lang="fr-FR" sz="1400" dirty="0">
              <a:solidFill>
                <a:srgbClr val="1F90FF"/>
              </a:solidFill>
              <a:latin typeface="Avenir Light" panose="020B0402020203020204"/>
            </a:endParaRPr>
          </a:p>
          <a:p>
            <a:pPr algn="ctr"/>
            <a:r>
              <a:rPr lang="fr-FR" sz="1400" dirty="0">
                <a:latin typeface="Avenir Light" panose="020B0402020203020204"/>
              </a:rPr>
              <a:t>- Un succès en </a:t>
            </a:r>
            <a:r>
              <a:rPr lang="fr-FR" sz="1400" b="1" dirty="0">
                <a:solidFill>
                  <a:srgbClr val="1F90FF"/>
                </a:solidFill>
                <a:latin typeface="Avenir Light" panose="020B0402020203020204"/>
              </a:rPr>
              <a:t>dons récoltés</a:t>
            </a:r>
            <a:endParaRPr lang="fr-FR" sz="1400" dirty="0">
              <a:solidFill>
                <a:srgbClr val="1F90FF"/>
              </a:solidFill>
              <a:latin typeface="Avenir Light" panose="020B0402020203020204"/>
            </a:endParaRPr>
          </a:p>
          <a:p>
            <a:pPr marL="285750" indent="-285750" algn="ctr">
              <a:buFontTx/>
              <a:buChar char="-"/>
            </a:pPr>
            <a:r>
              <a:rPr lang="fr-FR" sz="1400" dirty="0" smtClean="0">
                <a:latin typeface="Avenir Light" panose="020B0402020203020204"/>
              </a:rPr>
              <a:t>Un</a:t>
            </a:r>
            <a:r>
              <a:rPr lang="fr-FR" sz="1400" dirty="0">
                <a:latin typeface="Avenir Light" panose="020B0402020203020204"/>
              </a:rPr>
              <a:t> succès d’audience et de </a:t>
            </a:r>
            <a:r>
              <a:rPr lang="fr-FR" sz="1400" b="1" dirty="0">
                <a:solidFill>
                  <a:srgbClr val="1F90FF"/>
                </a:solidFill>
                <a:latin typeface="Avenir Light" panose="020B0402020203020204"/>
              </a:rPr>
              <a:t>retombées </a:t>
            </a:r>
            <a:r>
              <a:rPr lang="fr-FR" sz="1400" b="1" dirty="0" smtClean="0">
                <a:solidFill>
                  <a:srgbClr val="1F90FF"/>
                </a:solidFill>
                <a:latin typeface="Avenir Light" panose="020B0402020203020204"/>
              </a:rPr>
              <a:t>médiatiques</a:t>
            </a:r>
          </a:p>
          <a:p>
            <a:pPr marL="285750" indent="-285750" algn="ctr">
              <a:buFontTx/>
              <a:buChar char="-"/>
            </a:pPr>
            <a:r>
              <a:rPr lang="fr-FR" sz="1400" dirty="0">
                <a:latin typeface="Avenir Light" panose="020B0402020203020204"/>
              </a:rPr>
              <a:t>- Un succès de </a:t>
            </a:r>
            <a:r>
              <a:rPr lang="fr-FR" sz="1400" b="1" dirty="0">
                <a:solidFill>
                  <a:srgbClr val="1F90FF"/>
                </a:solidFill>
                <a:latin typeface="Avenir Light" panose="020B0402020203020204"/>
              </a:rPr>
              <a:t>valeurs partagées</a:t>
            </a:r>
          </a:p>
        </p:txBody>
      </p:sp>
      <p:cxnSp>
        <p:nvCxnSpPr>
          <p:cNvPr id="5" name="Connecteur droit 4">
            <a:extLst>
              <a:ext uri="{FF2B5EF4-FFF2-40B4-BE49-F238E27FC236}">
                <a16:creationId xmlns="" xmlns:a16="http://schemas.microsoft.com/office/drawing/2014/main" id="{455F2B11-BDCA-B648-8796-0F99041722F9}"/>
              </a:ext>
            </a:extLst>
          </p:cNvPr>
          <p:cNvCxnSpPr>
            <a:cxnSpLocks/>
          </p:cNvCxnSpPr>
          <p:nvPr/>
        </p:nvCxnSpPr>
        <p:spPr>
          <a:xfrm>
            <a:off x="427119" y="1385544"/>
            <a:ext cx="6026690" cy="0"/>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 xmlns:a16="http://schemas.microsoft.com/office/drawing/2014/main" id="{9D063EE0-0C72-CE4D-8DB8-AFBD62C0EE2E}"/>
              </a:ext>
            </a:extLst>
          </p:cNvPr>
          <p:cNvCxnSpPr>
            <a:cxnSpLocks/>
          </p:cNvCxnSpPr>
          <p:nvPr/>
        </p:nvCxnSpPr>
        <p:spPr>
          <a:xfrm>
            <a:off x="427118" y="5962459"/>
            <a:ext cx="6026690" cy="0"/>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 xmlns:a16="http://schemas.microsoft.com/office/drawing/2014/main" id="{0E4DCE76-B00B-0E43-8104-CFC9B033C4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27772" y="6173158"/>
            <a:ext cx="612691" cy="501636"/>
          </a:xfrm>
          <a:prstGeom prst="rect">
            <a:avLst/>
          </a:prstGeom>
        </p:spPr>
      </p:pic>
      <p:sp>
        <p:nvSpPr>
          <p:cNvPr id="12" name="ZoneTexte 11">
            <a:extLst>
              <a:ext uri="{FF2B5EF4-FFF2-40B4-BE49-F238E27FC236}">
                <a16:creationId xmlns="" xmlns:a16="http://schemas.microsoft.com/office/drawing/2014/main" id="{CF61C045-2A8D-1045-949C-577B66D68362}"/>
              </a:ext>
            </a:extLst>
          </p:cNvPr>
          <p:cNvSpPr txBox="1"/>
          <p:nvPr/>
        </p:nvSpPr>
        <p:spPr>
          <a:xfrm>
            <a:off x="1840992" y="10972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281044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football, herbe, extérieur&#10;&#10;Description générée automatiquement">
            <a:extLst>
              <a:ext uri="{FF2B5EF4-FFF2-40B4-BE49-F238E27FC236}">
                <a16:creationId xmlns="" xmlns:a16="http://schemas.microsoft.com/office/drawing/2014/main" id="{39AACC13-0C8E-3145-9A03-59A44F41293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97281" y="0"/>
            <a:ext cx="6499347" cy="6858000"/>
          </a:xfrm>
          <a:prstGeom prst="rect">
            <a:avLst/>
          </a:prstGeom>
        </p:spPr>
      </p:pic>
      <p:sp>
        <p:nvSpPr>
          <p:cNvPr id="2" name="Rectangle 1">
            <a:extLst>
              <a:ext uri="{FF2B5EF4-FFF2-40B4-BE49-F238E27FC236}">
                <a16:creationId xmlns="" xmlns:a16="http://schemas.microsoft.com/office/drawing/2014/main" id="{269C08DA-5742-ED43-A34C-71D8A13102B2}"/>
              </a:ext>
            </a:extLst>
          </p:cNvPr>
          <p:cNvSpPr/>
          <p:nvPr/>
        </p:nvSpPr>
        <p:spPr>
          <a:xfrm rot="1205819">
            <a:off x="4092769" y="-1098018"/>
            <a:ext cx="9167365" cy="9853118"/>
          </a:xfrm>
          <a:custGeom>
            <a:avLst/>
            <a:gdLst>
              <a:gd name="connsiteX0" fmla="*/ 0 w 11817927"/>
              <a:gd name="connsiteY0" fmla="*/ 0 h 13528007"/>
              <a:gd name="connsiteX1" fmla="*/ 11817927 w 11817927"/>
              <a:gd name="connsiteY1" fmla="*/ 0 h 13528007"/>
              <a:gd name="connsiteX2" fmla="*/ 11817927 w 11817927"/>
              <a:gd name="connsiteY2" fmla="*/ 13528007 h 13528007"/>
              <a:gd name="connsiteX3" fmla="*/ 0 w 11817927"/>
              <a:gd name="connsiteY3" fmla="*/ 13528007 h 13528007"/>
              <a:gd name="connsiteX4" fmla="*/ 0 w 11817927"/>
              <a:gd name="connsiteY4" fmla="*/ 0 h 13528007"/>
              <a:gd name="connsiteX0" fmla="*/ 0 w 11834377"/>
              <a:gd name="connsiteY0" fmla="*/ 3606392 h 13528007"/>
              <a:gd name="connsiteX1" fmla="*/ 11834377 w 11834377"/>
              <a:gd name="connsiteY1" fmla="*/ 0 h 13528007"/>
              <a:gd name="connsiteX2" fmla="*/ 11834377 w 11834377"/>
              <a:gd name="connsiteY2" fmla="*/ 13528007 h 13528007"/>
              <a:gd name="connsiteX3" fmla="*/ 16450 w 11834377"/>
              <a:gd name="connsiteY3" fmla="*/ 13528007 h 13528007"/>
              <a:gd name="connsiteX4" fmla="*/ 0 w 11834377"/>
              <a:gd name="connsiteY4" fmla="*/ 3606392 h 13528007"/>
              <a:gd name="connsiteX0" fmla="*/ 0 w 11834377"/>
              <a:gd name="connsiteY0" fmla="*/ 2437229 h 12358844"/>
              <a:gd name="connsiteX1" fmla="*/ 6782349 w 11834377"/>
              <a:gd name="connsiteY1" fmla="*/ 0 h 12358844"/>
              <a:gd name="connsiteX2" fmla="*/ 11834377 w 11834377"/>
              <a:gd name="connsiteY2" fmla="*/ 12358844 h 12358844"/>
              <a:gd name="connsiteX3" fmla="*/ 16450 w 11834377"/>
              <a:gd name="connsiteY3" fmla="*/ 12358844 h 12358844"/>
              <a:gd name="connsiteX4" fmla="*/ 0 w 11834377"/>
              <a:gd name="connsiteY4" fmla="*/ 2437229 h 12358844"/>
              <a:gd name="connsiteX0" fmla="*/ 0 w 11844125"/>
              <a:gd name="connsiteY0" fmla="*/ 2477538 h 12358844"/>
              <a:gd name="connsiteX1" fmla="*/ 6792097 w 11844125"/>
              <a:gd name="connsiteY1" fmla="*/ 0 h 12358844"/>
              <a:gd name="connsiteX2" fmla="*/ 11844125 w 11844125"/>
              <a:gd name="connsiteY2" fmla="*/ 12358844 h 12358844"/>
              <a:gd name="connsiteX3" fmla="*/ 26198 w 11844125"/>
              <a:gd name="connsiteY3" fmla="*/ 12358844 h 12358844"/>
              <a:gd name="connsiteX4" fmla="*/ 0 w 11844125"/>
              <a:gd name="connsiteY4" fmla="*/ 2477538 h 12358844"/>
              <a:gd name="connsiteX0" fmla="*/ 0 w 11844125"/>
              <a:gd name="connsiteY0" fmla="*/ 2520351 h 12401657"/>
              <a:gd name="connsiteX1" fmla="*/ 6825423 w 11844125"/>
              <a:gd name="connsiteY1" fmla="*/ 0 h 12401657"/>
              <a:gd name="connsiteX2" fmla="*/ 11844125 w 11844125"/>
              <a:gd name="connsiteY2" fmla="*/ 12401657 h 12401657"/>
              <a:gd name="connsiteX3" fmla="*/ 26198 w 11844125"/>
              <a:gd name="connsiteY3" fmla="*/ 12401657 h 12401657"/>
              <a:gd name="connsiteX4" fmla="*/ 0 w 11844125"/>
              <a:gd name="connsiteY4" fmla="*/ 2520351 h 12401657"/>
              <a:gd name="connsiteX0" fmla="*/ 0 w 9261270"/>
              <a:gd name="connsiteY0" fmla="*/ 2520351 h 12401657"/>
              <a:gd name="connsiteX1" fmla="*/ 6825423 w 9261270"/>
              <a:gd name="connsiteY1" fmla="*/ 0 h 12401657"/>
              <a:gd name="connsiteX2" fmla="*/ 9261270 w 9261270"/>
              <a:gd name="connsiteY2" fmla="*/ 10229675 h 12401657"/>
              <a:gd name="connsiteX3" fmla="*/ 26198 w 9261270"/>
              <a:gd name="connsiteY3" fmla="*/ 12401657 h 12401657"/>
              <a:gd name="connsiteX4" fmla="*/ 0 w 9261270"/>
              <a:gd name="connsiteY4" fmla="*/ 2520351 h 12401657"/>
              <a:gd name="connsiteX0" fmla="*/ 0 w 6825423"/>
              <a:gd name="connsiteY0" fmla="*/ 2520351 h 12401657"/>
              <a:gd name="connsiteX1" fmla="*/ 6825423 w 6825423"/>
              <a:gd name="connsiteY1" fmla="*/ 0 h 12401657"/>
              <a:gd name="connsiteX2" fmla="*/ 6531294 w 6825423"/>
              <a:gd name="connsiteY2" fmla="*/ 8693284 h 12401657"/>
              <a:gd name="connsiteX3" fmla="*/ 26198 w 6825423"/>
              <a:gd name="connsiteY3" fmla="*/ 12401657 h 12401657"/>
              <a:gd name="connsiteX4" fmla="*/ 0 w 6825423"/>
              <a:gd name="connsiteY4" fmla="*/ 2520351 h 12401657"/>
              <a:gd name="connsiteX0" fmla="*/ 0 w 9167365"/>
              <a:gd name="connsiteY0" fmla="*/ 2520351 h 12401657"/>
              <a:gd name="connsiteX1" fmla="*/ 6825423 w 9167365"/>
              <a:gd name="connsiteY1" fmla="*/ 0 h 12401657"/>
              <a:gd name="connsiteX2" fmla="*/ 9167365 w 9167365"/>
              <a:gd name="connsiteY2" fmla="*/ 6491768 h 12401657"/>
              <a:gd name="connsiteX3" fmla="*/ 26198 w 9167365"/>
              <a:gd name="connsiteY3" fmla="*/ 12401657 h 12401657"/>
              <a:gd name="connsiteX4" fmla="*/ 0 w 9167365"/>
              <a:gd name="connsiteY4" fmla="*/ 2520351 h 12401657"/>
              <a:gd name="connsiteX0" fmla="*/ 0 w 9167365"/>
              <a:gd name="connsiteY0" fmla="*/ 2520351 h 9853118"/>
              <a:gd name="connsiteX1" fmla="*/ 6825423 w 9167365"/>
              <a:gd name="connsiteY1" fmla="*/ 0 h 9853118"/>
              <a:gd name="connsiteX2" fmla="*/ 9167365 w 9167365"/>
              <a:gd name="connsiteY2" fmla="*/ 6491768 h 9853118"/>
              <a:gd name="connsiteX3" fmla="*/ 12290 w 9167365"/>
              <a:gd name="connsiteY3" fmla="*/ 9853118 h 9853118"/>
              <a:gd name="connsiteX4" fmla="*/ 0 w 9167365"/>
              <a:gd name="connsiteY4" fmla="*/ 2520351 h 9853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7365" h="9853118">
                <a:moveTo>
                  <a:pt x="0" y="2520351"/>
                </a:moveTo>
                <a:lnTo>
                  <a:pt x="6825423" y="0"/>
                </a:lnTo>
                <a:lnTo>
                  <a:pt x="9167365" y="6491768"/>
                </a:lnTo>
                <a:lnTo>
                  <a:pt x="12290" y="9853118"/>
                </a:lnTo>
                <a:cubicBezTo>
                  <a:pt x="6807" y="6545913"/>
                  <a:pt x="5483" y="5827556"/>
                  <a:pt x="0" y="252035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Parallélogramme 22">
            <a:extLst>
              <a:ext uri="{FF2B5EF4-FFF2-40B4-BE49-F238E27FC236}">
                <a16:creationId xmlns="" xmlns:a16="http://schemas.microsoft.com/office/drawing/2014/main" id="{30FF3C56-1D85-CE4D-83AC-4B1B6CB3BADD}"/>
              </a:ext>
            </a:extLst>
          </p:cNvPr>
          <p:cNvSpPr/>
          <p:nvPr/>
        </p:nvSpPr>
        <p:spPr>
          <a:xfrm>
            <a:off x="4986988" y="1166788"/>
            <a:ext cx="3198324"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 xmlns:a16="http://schemas.microsoft.com/office/drawing/2014/main" id="{3BA051B0-4B6E-B64B-A6CD-F9A8DBE85BA4}"/>
              </a:ext>
            </a:extLst>
          </p:cNvPr>
          <p:cNvSpPr txBox="1"/>
          <p:nvPr/>
        </p:nvSpPr>
        <p:spPr>
          <a:xfrm>
            <a:off x="5642043" y="1225583"/>
            <a:ext cx="7527851" cy="584775"/>
          </a:xfrm>
          <a:prstGeom prst="rect">
            <a:avLst/>
          </a:prstGeom>
          <a:noFill/>
        </p:spPr>
        <p:txBody>
          <a:bodyPr wrap="square" rtlCol="0">
            <a:spAutoFit/>
          </a:bodyPr>
          <a:lstStyle/>
          <a:p>
            <a:r>
              <a:rPr lang="fr-FR" sz="3200" b="1" dirty="0" smtClean="0">
                <a:solidFill>
                  <a:schemeClr val="bg1"/>
                </a:solidFill>
                <a:latin typeface="Arial" panose="020B0604020202020204" pitchFamily="34" charset="0"/>
                <a:cs typeface="Arial" panose="020B0604020202020204" pitchFamily="34" charset="0"/>
              </a:rPr>
              <a:t>OBJECTIF</a:t>
            </a:r>
            <a:endParaRPr lang="fr-FR" sz="3200" b="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 xmlns:a16="http://schemas.microsoft.com/office/drawing/2014/main" id="{7CE1B716-B523-534A-BFE7-2F56E168D788}"/>
              </a:ext>
            </a:extLst>
          </p:cNvPr>
          <p:cNvSpPr/>
          <p:nvPr/>
        </p:nvSpPr>
        <p:spPr>
          <a:xfrm>
            <a:off x="4959889" y="4454817"/>
            <a:ext cx="7272528" cy="1583648"/>
          </a:xfrm>
          <a:prstGeom prst="rect">
            <a:avLst/>
          </a:prstGeom>
          <a:solidFill>
            <a:srgbClr val="1F90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 xmlns:a16="http://schemas.microsoft.com/office/drawing/2014/main" id="{8452EED5-A1CA-854C-8CC5-E5AC814ED7F5}"/>
              </a:ext>
            </a:extLst>
          </p:cNvPr>
          <p:cNvSpPr txBox="1"/>
          <p:nvPr/>
        </p:nvSpPr>
        <p:spPr>
          <a:xfrm>
            <a:off x="4947467" y="4659670"/>
            <a:ext cx="7279686" cy="1077218"/>
          </a:xfrm>
          <a:prstGeom prst="rect">
            <a:avLst/>
          </a:prstGeom>
          <a:noFill/>
          <a:ln>
            <a:noFill/>
          </a:ln>
        </p:spPr>
        <p:txBody>
          <a:bodyPr wrap="square" rtlCol="0">
            <a:spAutoFit/>
          </a:bodyPr>
          <a:lstStyle/>
          <a:p>
            <a:pPr algn="ctr"/>
            <a:r>
              <a:rPr lang="fr-FR" sz="1600" dirty="0">
                <a:solidFill>
                  <a:schemeClr val="bg1"/>
                </a:solidFill>
                <a:latin typeface="Arial" panose="020B0604020202020204" pitchFamily="34" charset="0"/>
                <a:cs typeface="Arial" panose="020B0604020202020204" pitchFamily="34" charset="0"/>
              </a:rPr>
              <a:t>C</a:t>
            </a:r>
            <a:r>
              <a:rPr lang="fr-FR" sz="1600" dirty="0" smtClean="0">
                <a:solidFill>
                  <a:schemeClr val="bg1"/>
                </a:solidFill>
                <a:latin typeface="Arial" panose="020B0604020202020204" pitchFamily="34" charset="0"/>
                <a:cs typeface="Arial" panose="020B0604020202020204" pitchFamily="34" charset="0"/>
              </a:rPr>
              <a:t>ette </a:t>
            </a:r>
            <a:r>
              <a:rPr lang="fr-FR" sz="1600" dirty="0">
                <a:solidFill>
                  <a:schemeClr val="bg1"/>
                </a:solidFill>
                <a:latin typeface="Arial" panose="020B0604020202020204" pitchFamily="34" charset="0"/>
                <a:cs typeface="Arial" panose="020B0604020202020204" pitchFamily="34" charset="0"/>
              </a:rPr>
              <a:t>nouvelle édition du match </a:t>
            </a:r>
            <a:r>
              <a:rPr lang="fr-FR" sz="1600" dirty="0" smtClean="0">
                <a:solidFill>
                  <a:schemeClr val="bg1"/>
                </a:solidFill>
                <a:latin typeface="Arial" panose="020B0604020202020204" pitchFamily="34" charset="0"/>
                <a:cs typeface="Arial" panose="020B0604020202020204" pitchFamily="34" charset="0"/>
              </a:rPr>
              <a:t>met </a:t>
            </a:r>
            <a:r>
              <a:rPr lang="fr-FR" sz="1600" dirty="0">
                <a:solidFill>
                  <a:schemeClr val="bg1"/>
                </a:solidFill>
                <a:latin typeface="Arial" panose="020B0604020202020204" pitchFamily="34" charset="0"/>
                <a:cs typeface="Arial" panose="020B0604020202020204" pitchFamily="34" charset="0"/>
              </a:rPr>
              <a:t>à l’honneur les programmes de réponses d’urgence </a:t>
            </a:r>
            <a:r>
              <a:rPr lang="fr-FR" sz="1600" dirty="0" smtClean="0">
                <a:solidFill>
                  <a:schemeClr val="bg1"/>
                </a:solidFill>
                <a:latin typeface="Arial" panose="020B0604020202020204" pitchFamily="34" charset="0"/>
                <a:cs typeface="Arial" panose="020B0604020202020204" pitchFamily="34" charset="0"/>
              </a:rPr>
              <a:t>UNICEF : les fonds </a:t>
            </a:r>
            <a:r>
              <a:rPr lang="fr-FR" sz="1600" dirty="0">
                <a:solidFill>
                  <a:schemeClr val="bg1"/>
                </a:solidFill>
                <a:latin typeface="Arial" panose="020B0604020202020204" pitchFamily="34" charset="0"/>
                <a:cs typeface="Arial" panose="020B0604020202020204" pitchFamily="34" charset="0"/>
              </a:rPr>
              <a:t>collectés </a:t>
            </a:r>
            <a:r>
              <a:rPr lang="fr-FR" sz="1600" dirty="0" smtClean="0">
                <a:solidFill>
                  <a:schemeClr val="bg1"/>
                </a:solidFill>
                <a:latin typeface="Arial" panose="020B0604020202020204" pitchFamily="34" charset="0"/>
                <a:cs typeface="Arial" panose="020B0604020202020204" pitchFamily="34" charset="0"/>
              </a:rPr>
              <a:t>seront versés pour </a:t>
            </a:r>
            <a:r>
              <a:rPr lang="fr-FR" sz="1600" dirty="0">
                <a:solidFill>
                  <a:schemeClr val="bg1"/>
                </a:solidFill>
                <a:latin typeface="Arial" panose="020B0604020202020204" pitchFamily="34" charset="0"/>
                <a:cs typeface="Arial" panose="020B0604020202020204" pitchFamily="34" charset="0"/>
              </a:rPr>
              <a:t>contribuer au financement </a:t>
            </a:r>
            <a:r>
              <a:rPr lang="fr-FR" sz="1600" dirty="0" smtClean="0">
                <a:solidFill>
                  <a:schemeClr val="bg1"/>
                </a:solidFill>
                <a:latin typeface="Arial" panose="020B0604020202020204" pitchFamily="34" charset="0"/>
                <a:cs typeface="Arial" panose="020B0604020202020204" pitchFamily="34" charset="0"/>
              </a:rPr>
              <a:t>de la réponse humanitaire d’urgence </a:t>
            </a:r>
            <a:r>
              <a:rPr lang="fr-FR" sz="1600" dirty="0">
                <a:solidFill>
                  <a:schemeClr val="bg1"/>
                </a:solidFill>
                <a:latin typeface="Arial" panose="020B0604020202020204" pitchFamily="34" charset="0"/>
                <a:cs typeface="Arial" panose="020B0604020202020204" pitchFamily="34" charset="0"/>
              </a:rPr>
              <a:t>en </a:t>
            </a:r>
            <a:r>
              <a:rPr lang="fr-FR" sz="1600" dirty="0" smtClean="0">
                <a:solidFill>
                  <a:schemeClr val="bg1"/>
                </a:solidFill>
                <a:latin typeface="Arial" panose="020B0604020202020204" pitchFamily="34" charset="0"/>
                <a:cs typeface="Arial" panose="020B0604020202020204" pitchFamily="34" charset="0"/>
              </a:rPr>
              <a:t>Ukraine ainsi que pour soutenir les actions de la Fondation OL auprès des enfants lyonnais</a:t>
            </a:r>
            <a:endParaRPr lang="fr-FR" sz="1600"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BF77C997-5769-C94D-A011-ABC3C06D8781}"/>
              </a:ext>
            </a:extLst>
          </p:cNvPr>
          <p:cNvSpPr/>
          <p:nvPr/>
        </p:nvSpPr>
        <p:spPr>
          <a:xfrm>
            <a:off x="5554628" y="2113813"/>
            <a:ext cx="6234332" cy="1315187"/>
          </a:xfrm>
          <a:prstGeom prst="rect">
            <a:avLst/>
          </a:prstGeom>
          <a:solidFill>
            <a:srgbClr val="1F90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 xmlns:a16="http://schemas.microsoft.com/office/drawing/2014/main" id="{86FB2D8E-1BDE-864C-8A91-CD3E8072BFAB}"/>
              </a:ext>
            </a:extLst>
          </p:cNvPr>
          <p:cNvSpPr txBox="1"/>
          <p:nvPr/>
        </p:nvSpPr>
        <p:spPr>
          <a:xfrm>
            <a:off x="6289369" y="2335586"/>
            <a:ext cx="4939680" cy="923330"/>
          </a:xfrm>
          <a:prstGeom prst="rect">
            <a:avLst/>
          </a:prstGeom>
          <a:noFill/>
        </p:spPr>
        <p:txBody>
          <a:bodyPr wrap="square" rtlCol="0">
            <a:spAutoFit/>
          </a:bodyPr>
          <a:lstStyle/>
          <a:p>
            <a:pPr algn="ctr"/>
            <a:r>
              <a:rPr lang="fr-FR" dirty="0">
                <a:solidFill>
                  <a:schemeClr val="bg1"/>
                </a:solidFill>
                <a:latin typeface="Arial" panose="020B0604020202020204" pitchFamily="34" charset="0"/>
                <a:cs typeface="Arial" panose="020B0604020202020204" pitchFamily="34" charset="0"/>
              </a:rPr>
              <a:t>Collecter des fonds pour soutenir les programmes d'UNICEF </a:t>
            </a:r>
            <a:r>
              <a:rPr lang="fr-FR" dirty="0" smtClean="0">
                <a:solidFill>
                  <a:schemeClr val="bg1"/>
                </a:solidFill>
                <a:latin typeface="Arial" panose="020B0604020202020204" pitchFamily="34" charset="0"/>
                <a:cs typeface="Arial" panose="020B0604020202020204" pitchFamily="34" charset="0"/>
              </a:rPr>
              <a:t>et de la </a:t>
            </a:r>
            <a:r>
              <a:rPr lang="fr-FR" dirty="0">
                <a:solidFill>
                  <a:schemeClr val="bg1"/>
                </a:solidFill>
                <a:latin typeface="Arial" panose="020B0604020202020204" pitchFamily="34" charset="0"/>
                <a:cs typeface="Arial" panose="020B0604020202020204" pitchFamily="34" charset="0"/>
              </a:rPr>
              <a:t>F</a:t>
            </a:r>
            <a:r>
              <a:rPr lang="fr-FR" dirty="0" smtClean="0">
                <a:solidFill>
                  <a:schemeClr val="bg1"/>
                </a:solidFill>
                <a:latin typeface="Arial" panose="020B0604020202020204" pitchFamily="34" charset="0"/>
                <a:cs typeface="Arial" panose="020B0604020202020204" pitchFamily="34" charset="0"/>
              </a:rPr>
              <a:t>ondation OL en </a:t>
            </a:r>
            <a:r>
              <a:rPr lang="fr-FR" dirty="0">
                <a:solidFill>
                  <a:schemeClr val="bg1"/>
                </a:solidFill>
                <a:latin typeface="Arial" panose="020B0604020202020204" pitchFamily="34" charset="0"/>
                <a:cs typeface="Arial" panose="020B0604020202020204" pitchFamily="34" charset="0"/>
              </a:rPr>
              <a:t>faveur des </a:t>
            </a:r>
            <a:r>
              <a:rPr lang="fr-FR" dirty="0" smtClean="0">
                <a:solidFill>
                  <a:schemeClr val="bg1"/>
                </a:solidFill>
                <a:latin typeface="Arial" panose="020B0604020202020204" pitchFamily="34" charset="0"/>
                <a:cs typeface="Arial" panose="020B0604020202020204" pitchFamily="34" charset="0"/>
              </a:rPr>
              <a:t>enfants </a:t>
            </a:r>
            <a:endParaRPr lang="fr-FR"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9A41316C-97BA-DD4D-98DE-10519ECF7203}"/>
              </a:ext>
            </a:extLst>
          </p:cNvPr>
          <p:cNvSpPr/>
          <p:nvPr/>
        </p:nvSpPr>
        <p:spPr>
          <a:xfrm rot="1204016">
            <a:off x="3955333" y="-515671"/>
            <a:ext cx="752800" cy="7944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 xmlns:a16="http://schemas.microsoft.com/office/drawing/2014/main" id="{970B4A1A-BA8E-B842-9887-885405DF3E5B}"/>
              </a:ext>
            </a:extLst>
          </p:cNvPr>
          <p:cNvCxnSpPr>
            <a:cxnSpLocks/>
          </p:cNvCxnSpPr>
          <p:nvPr/>
        </p:nvCxnSpPr>
        <p:spPr>
          <a:xfrm flipV="1">
            <a:off x="3172695" y="700735"/>
            <a:ext cx="2318075" cy="6283805"/>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 xmlns:a16="http://schemas.microsoft.com/office/drawing/2014/main" id="{34349AA2-4D09-6F49-952C-9A286E52F519}"/>
              </a:ext>
            </a:extLst>
          </p:cNvPr>
          <p:cNvCxnSpPr>
            <a:cxnSpLocks/>
          </p:cNvCxnSpPr>
          <p:nvPr/>
        </p:nvCxnSpPr>
        <p:spPr>
          <a:xfrm flipV="1">
            <a:off x="4411462" y="40328"/>
            <a:ext cx="990730" cy="2702371"/>
          </a:xfrm>
          <a:prstGeom prst="line">
            <a:avLst/>
          </a:prstGeom>
          <a:ln w="38100">
            <a:solidFill>
              <a:srgbClr val="1F90FF"/>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 xmlns:a16="http://schemas.microsoft.com/office/drawing/2014/main" id="{889F3AA0-75D9-6A43-B1B7-6EFCE5433E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19079" y="368778"/>
            <a:ext cx="774367" cy="634007"/>
          </a:xfrm>
          <a:prstGeom prst="rect">
            <a:avLst/>
          </a:prstGeom>
        </p:spPr>
      </p:pic>
      <p:sp>
        <p:nvSpPr>
          <p:cNvPr id="7" name="Flèche vers le bas 6"/>
          <p:cNvSpPr/>
          <p:nvPr/>
        </p:nvSpPr>
        <p:spPr>
          <a:xfrm>
            <a:off x="8485754" y="3657600"/>
            <a:ext cx="273455" cy="411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0289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tade - Site du stade Orange Vélodrome">
            <a:extLst>
              <a:ext uri="{FF2B5EF4-FFF2-40B4-BE49-F238E27FC236}">
                <a16:creationId xmlns="" xmlns:a16="http://schemas.microsoft.com/office/drawing/2014/main" id="{39DCE598-1E77-814B-AD0E-1D9EBF9C61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43935"/>
            <a:ext cx="12192000" cy="6854825"/>
          </a:xfrm>
          <a:prstGeom prst="rect">
            <a:avLst/>
          </a:prstGeom>
          <a:solidFill>
            <a:srgbClr val="34576D">
              <a:alpha val="71138"/>
            </a:srgbClr>
          </a:solidFill>
        </p:spPr>
      </p:pic>
      <p:sp>
        <p:nvSpPr>
          <p:cNvPr id="4" name="ZoneTexte 3">
            <a:extLst>
              <a:ext uri="{FF2B5EF4-FFF2-40B4-BE49-F238E27FC236}">
                <a16:creationId xmlns="" xmlns:a16="http://schemas.microsoft.com/office/drawing/2014/main" id="{9D6370D7-87C8-D44C-A348-196395BDB867}"/>
              </a:ext>
            </a:extLst>
          </p:cNvPr>
          <p:cNvSpPr txBox="1"/>
          <p:nvPr/>
        </p:nvSpPr>
        <p:spPr>
          <a:xfrm>
            <a:off x="1610529" y="2783312"/>
            <a:ext cx="5756704" cy="1200329"/>
          </a:xfrm>
          <a:prstGeom prst="rect">
            <a:avLst/>
          </a:prstGeom>
          <a:noFill/>
        </p:spPr>
        <p:txBody>
          <a:bodyPr wrap="none" rtlCol="0">
            <a:spAutoFit/>
          </a:bodyPr>
          <a:lstStyle/>
          <a:p>
            <a:r>
              <a:rPr lang="fr-FR" sz="7200" b="1" dirty="0">
                <a:solidFill>
                  <a:srgbClr val="1F90FF"/>
                </a:solidFill>
                <a:latin typeface="Avenir Black" panose="02000503020000020003" pitchFamily="2" charset="0"/>
              </a:rPr>
              <a:t>Édition 2021</a:t>
            </a:r>
          </a:p>
        </p:txBody>
      </p:sp>
      <p:cxnSp>
        <p:nvCxnSpPr>
          <p:cNvPr id="6" name="Connecteur droit avec flèche 5">
            <a:extLst>
              <a:ext uri="{FF2B5EF4-FFF2-40B4-BE49-F238E27FC236}">
                <a16:creationId xmlns="" xmlns:a16="http://schemas.microsoft.com/office/drawing/2014/main" id="{3BB7DC9A-4DE2-2547-BD5A-F9390B343978}"/>
              </a:ext>
            </a:extLst>
          </p:cNvPr>
          <p:cNvCxnSpPr/>
          <p:nvPr/>
        </p:nvCxnSpPr>
        <p:spPr>
          <a:xfrm>
            <a:off x="7146165" y="2111718"/>
            <a:ext cx="14376" cy="2760450"/>
          </a:xfrm>
          <a:prstGeom prst="straightConnector1">
            <a:avLst/>
          </a:prstGeom>
          <a:ln>
            <a:solidFill>
              <a:srgbClr val="1F90FF"/>
            </a:solidFill>
          </a:ln>
        </p:spPr>
        <p:style>
          <a:lnRef idx="3">
            <a:schemeClr val="accent6"/>
          </a:lnRef>
          <a:fillRef idx="0">
            <a:schemeClr val="accent6"/>
          </a:fillRef>
          <a:effectRef idx="2">
            <a:schemeClr val="accent6"/>
          </a:effectRef>
          <a:fontRef idx="minor">
            <a:schemeClr val="tx1"/>
          </a:fontRef>
        </p:style>
      </p:cxnSp>
      <p:sp>
        <p:nvSpPr>
          <p:cNvPr id="5" name="ZoneTexte 4">
            <a:extLst>
              <a:ext uri="{FF2B5EF4-FFF2-40B4-BE49-F238E27FC236}">
                <a16:creationId xmlns="" xmlns:a16="http://schemas.microsoft.com/office/drawing/2014/main" id="{FFDFF041-2F6C-B947-8A63-FE5E9132C1B6}"/>
              </a:ext>
            </a:extLst>
          </p:cNvPr>
          <p:cNvSpPr txBox="1"/>
          <p:nvPr/>
        </p:nvSpPr>
        <p:spPr>
          <a:xfrm>
            <a:off x="7665463" y="3198811"/>
            <a:ext cx="2441694" cy="646331"/>
          </a:xfrm>
          <a:prstGeom prst="rect">
            <a:avLst/>
          </a:prstGeom>
          <a:noFill/>
        </p:spPr>
        <p:txBody>
          <a:bodyPr wrap="none" rtlCol="0">
            <a:spAutoFit/>
          </a:bodyPr>
          <a:lstStyle/>
          <a:p>
            <a:r>
              <a:rPr lang="fr-FR" dirty="0">
                <a:solidFill>
                  <a:schemeClr val="bg1"/>
                </a:solidFill>
                <a:latin typeface="Avenir Light" panose="020B0402020203020204" pitchFamily="34" charset="77"/>
              </a:rPr>
              <a:t>Orange </a:t>
            </a:r>
            <a:r>
              <a:rPr lang="fr-FR" dirty="0" smtClean="0">
                <a:solidFill>
                  <a:schemeClr val="bg1"/>
                </a:solidFill>
                <a:latin typeface="Avenir Light" panose="020B0402020203020204" pitchFamily="34" charset="77"/>
              </a:rPr>
              <a:t>Vélodrome </a:t>
            </a:r>
          </a:p>
          <a:p>
            <a:r>
              <a:rPr lang="fr-FR" dirty="0" smtClean="0">
                <a:solidFill>
                  <a:schemeClr val="bg1"/>
                </a:solidFill>
                <a:latin typeface="Avenir Light" panose="020B0402020203020204" pitchFamily="34" charset="77"/>
              </a:rPr>
              <a:t>de Marseille</a:t>
            </a:r>
            <a:endParaRPr lang="fr-FR"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153520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60703DEA-8032-284E-B054-414A1E400253}"/>
              </a:ext>
            </a:extLst>
          </p:cNvPr>
          <p:cNvSpPr/>
          <p:nvPr/>
        </p:nvSpPr>
        <p:spPr>
          <a:xfrm rot="158581">
            <a:off x="7456569" y="2689188"/>
            <a:ext cx="4109248" cy="2931953"/>
          </a:xfrm>
          <a:prstGeom prst="rect">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sp>
        <p:nvSpPr>
          <p:cNvPr id="12" name="Parallélogramme 11">
            <a:extLst>
              <a:ext uri="{FF2B5EF4-FFF2-40B4-BE49-F238E27FC236}">
                <a16:creationId xmlns="" xmlns:a16="http://schemas.microsoft.com/office/drawing/2014/main" id="{9C828BE1-D07F-AF41-B8A5-8CCF6BC79B96}"/>
              </a:ext>
            </a:extLst>
          </p:cNvPr>
          <p:cNvSpPr/>
          <p:nvPr/>
        </p:nvSpPr>
        <p:spPr>
          <a:xfrm>
            <a:off x="248518" y="342111"/>
            <a:ext cx="1123634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 xmlns:a16="http://schemas.microsoft.com/office/drawing/2014/main" id="{E2F3EF6A-8278-0440-AC84-AC18C66300F1}"/>
              </a:ext>
            </a:extLst>
          </p:cNvPr>
          <p:cNvSpPr txBox="1"/>
          <p:nvPr/>
        </p:nvSpPr>
        <p:spPr>
          <a:xfrm>
            <a:off x="427119" y="411817"/>
            <a:ext cx="11337762" cy="523220"/>
          </a:xfrm>
          <a:prstGeom prst="rect">
            <a:avLst/>
          </a:prstGeom>
          <a:noFill/>
        </p:spPr>
        <p:txBody>
          <a:bodyPr wrap="square" rtlCol="0">
            <a:spAutoFit/>
          </a:bodyPr>
          <a:lstStyle/>
          <a:p>
            <a:pPr algn="ctr"/>
            <a:r>
              <a:rPr lang="fr-FR" sz="2800" b="1" dirty="0">
                <a:solidFill>
                  <a:schemeClr val="bg1"/>
                </a:solidFill>
                <a:latin typeface="Arial" panose="020B0604020202020204" pitchFamily="34" charset="0"/>
                <a:cs typeface="Arial" panose="020B0604020202020204" pitchFamily="34" charset="0"/>
              </a:rPr>
              <a:t>LE MATCH DES HÉROS 2021 EN QUELQUES CHIFFRES</a:t>
            </a:r>
          </a:p>
        </p:txBody>
      </p:sp>
      <p:grpSp>
        <p:nvGrpSpPr>
          <p:cNvPr id="2" name="Groupe 1">
            <a:extLst>
              <a:ext uri="{FF2B5EF4-FFF2-40B4-BE49-F238E27FC236}">
                <a16:creationId xmlns="" xmlns:a16="http://schemas.microsoft.com/office/drawing/2014/main" id="{D6DED72E-43D3-6A43-A885-B26A8C5CC037}"/>
              </a:ext>
            </a:extLst>
          </p:cNvPr>
          <p:cNvGrpSpPr/>
          <p:nvPr/>
        </p:nvGrpSpPr>
        <p:grpSpPr>
          <a:xfrm>
            <a:off x="427119" y="1724023"/>
            <a:ext cx="11337762" cy="4154984"/>
            <a:chOff x="427119" y="2119997"/>
            <a:chExt cx="11337762" cy="4154984"/>
          </a:xfrm>
        </p:grpSpPr>
        <p:sp>
          <p:nvSpPr>
            <p:cNvPr id="6" name="ZoneTexte 5">
              <a:extLst>
                <a:ext uri="{FF2B5EF4-FFF2-40B4-BE49-F238E27FC236}">
                  <a16:creationId xmlns="" xmlns:a16="http://schemas.microsoft.com/office/drawing/2014/main" id="{0494103F-05D2-3141-B91C-956491CE29E0}"/>
                </a:ext>
              </a:extLst>
            </p:cNvPr>
            <p:cNvSpPr txBox="1"/>
            <p:nvPr/>
          </p:nvSpPr>
          <p:spPr>
            <a:xfrm>
              <a:off x="427119" y="2119997"/>
              <a:ext cx="6363646" cy="41549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000" b="1" dirty="0">
                  <a:solidFill>
                    <a:srgbClr val="1F90FF"/>
                  </a:solidFill>
                  <a:latin typeface="Avenir Black" panose="02000503020000020003" pitchFamily="2" charset="0"/>
                </a:rPr>
                <a:t>70 personnalités </a:t>
              </a:r>
              <a:r>
                <a:rPr lang="fr-FR" dirty="0">
                  <a:latin typeface="Avenir Light" panose="020B0402020203020204" pitchFamily="34" charset="77"/>
                </a:rPr>
                <a:t>(footballeurs internationaux, sportifs et </a:t>
              </a:r>
              <a:r>
                <a:rPr lang="fr-FR" dirty="0" smtClean="0">
                  <a:latin typeface="Avenir Light" panose="020B0402020203020204" pitchFamily="34" charset="77"/>
                </a:rPr>
                <a:t>célébrités) </a:t>
              </a:r>
              <a:endParaRPr lang="fr-FR" dirty="0">
                <a:latin typeface="Avenir Light" panose="020B0402020203020204" pitchFamily="34" charset="77"/>
              </a:endParaRPr>
            </a:p>
            <a:p>
              <a:pPr marL="285750" indent="-285750">
                <a:lnSpc>
                  <a:spcPct val="150000"/>
                </a:lnSpc>
                <a:buFont typeface="Arial" panose="020B0604020202020204" pitchFamily="34" charset="0"/>
                <a:buChar char="•"/>
              </a:pPr>
              <a:r>
                <a:rPr lang="fr-FR" sz="2000" b="1" dirty="0">
                  <a:solidFill>
                    <a:srgbClr val="1F90FF"/>
                  </a:solidFill>
                </a:rPr>
                <a:t>+ de </a:t>
              </a:r>
              <a:r>
                <a:rPr lang="fr-FR" sz="2000" b="1" dirty="0" smtClean="0">
                  <a:solidFill>
                    <a:srgbClr val="1F90FF"/>
                  </a:solidFill>
                </a:rPr>
                <a:t>400 000 € </a:t>
              </a:r>
              <a:r>
                <a:rPr lang="fr-FR" dirty="0"/>
                <a:t>de </a:t>
              </a:r>
              <a:r>
                <a:rPr lang="fr-FR" dirty="0" smtClean="0"/>
                <a:t>dons </a:t>
              </a:r>
              <a:r>
                <a:rPr lang="fr-FR" dirty="0"/>
                <a:t>en faveur des enfants de la Côte </a:t>
              </a:r>
              <a:r>
                <a:rPr lang="fr-FR" dirty="0" smtClean="0"/>
                <a:t>d'Ivoire </a:t>
              </a:r>
            </a:p>
            <a:p>
              <a:pPr marL="285750" indent="-285750">
                <a:lnSpc>
                  <a:spcPct val="150000"/>
                </a:lnSpc>
                <a:buFont typeface="Arial" panose="020B0604020202020204" pitchFamily="34" charset="0"/>
                <a:buChar char="•"/>
              </a:pPr>
              <a:r>
                <a:rPr lang="fr-FR" sz="2000" b="1" dirty="0" smtClean="0">
                  <a:solidFill>
                    <a:srgbClr val="1F90FF"/>
                  </a:solidFill>
                  <a:latin typeface="Avenir Black" panose="02000503020000020003" pitchFamily="2" charset="0"/>
                </a:rPr>
                <a:t>1,4 </a:t>
              </a:r>
              <a:r>
                <a:rPr lang="fr-FR" sz="2000" b="1" dirty="0">
                  <a:solidFill>
                    <a:srgbClr val="1F90FF"/>
                  </a:solidFill>
                  <a:latin typeface="Avenir Black" panose="02000503020000020003" pitchFamily="2" charset="0"/>
                </a:rPr>
                <a:t>milliard </a:t>
              </a:r>
              <a:r>
                <a:rPr lang="fr-FR" dirty="0">
                  <a:latin typeface="Avenir Light" panose="020B0402020203020204" pitchFamily="34" charset="77"/>
                </a:rPr>
                <a:t>de contacts potentiels </a:t>
              </a:r>
            </a:p>
            <a:p>
              <a:pPr marL="285750" indent="-285750">
                <a:lnSpc>
                  <a:spcPct val="150000"/>
                </a:lnSpc>
                <a:buFont typeface="Arial" panose="020B0604020202020204" pitchFamily="34" charset="0"/>
                <a:buChar char="•"/>
              </a:pPr>
              <a:r>
                <a:rPr lang="fr-FR" sz="2000" b="1" dirty="0">
                  <a:solidFill>
                    <a:srgbClr val="1F90FF"/>
                  </a:solidFill>
                  <a:latin typeface="Avenir Black" panose="02000503020000020003" pitchFamily="2" charset="0"/>
                </a:rPr>
                <a:t>660 000 </a:t>
              </a:r>
              <a:r>
                <a:rPr lang="fr-FR" dirty="0">
                  <a:latin typeface="Avenir Light" panose="020B0402020203020204" pitchFamily="34" charset="77"/>
                </a:rPr>
                <a:t>téléspectateurs de moyenne </a:t>
              </a:r>
            </a:p>
            <a:p>
              <a:pPr marL="285750" indent="-285750">
                <a:lnSpc>
                  <a:spcPct val="150000"/>
                </a:lnSpc>
                <a:buFont typeface="Arial" panose="020B0604020202020204" pitchFamily="34" charset="0"/>
                <a:buChar char="•"/>
              </a:pPr>
              <a:r>
                <a:rPr lang="fr-FR" sz="2000" b="1" dirty="0">
                  <a:solidFill>
                    <a:srgbClr val="1F90FF"/>
                  </a:solidFill>
                  <a:latin typeface="Avenir Black" panose="02000503020000020003" pitchFamily="2" charset="0"/>
                </a:rPr>
                <a:t>Pic d’audience à 1M </a:t>
              </a:r>
              <a:r>
                <a:rPr lang="fr-FR" dirty="0">
                  <a:latin typeface="Avenir Light" panose="020B0402020203020204" pitchFamily="34" charset="77"/>
                </a:rPr>
                <a:t>de téléspectateurs </a:t>
              </a:r>
            </a:p>
            <a:p>
              <a:pPr marL="285750" indent="-285750">
                <a:lnSpc>
                  <a:spcPct val="150000"/>
                </a:lnSpc>
                <a:buFont typeface="Arial" panose="020B0604020202020204" pitchFamily="34" charset="0"/>
                <a:buChar char="•"/>
              </a:pPr>
              <a:r>
                <a:rPr lang="fr-FR" sz="2000" b="1" dirty="0">
                  <a:solidFill>
                    <a:srgbClr val="1F90FF"/>
                  </a:solidFill>
                  <a:latin typeface="Avenir Black" panose="02000503020000020003" pitchFamily="2" charset="0"/>
                </a:rPr>
                <a:t>3M</a:t>
              </a:r>
              <a:r>
                <a:rPr lang="fr-FR" dirty="0">
                  <a:latin typeface="Avenir Light" panose="020B0402020203020204" pitchFamily="34" charset="77"/>
                </a:rPr>
                <a:t> téléspectateurs en cumulé</a:t>
              </a:r>
            </a:p>
            <a:p>
              <a:pPr marL="285750" indent="-285750">
                <a:lnSpc>
                  <a:spcPct val="150000"/>
                </a:lnSpc>
                <a:buFont typeface="Arial" panose="020B0604020202020204" pitchFamily="34" charset="0"/>
                <a:buChar char="•"/>
              </a:pPr>
              <a:r>
                <a:rPr lang="fr-FR" sz="2000" b="1" dirty="0">
                  <a:solidFill>
                    <a:srgbClr val="1F90FF"/>
                  </a:solidFill>
                  <a:latin typeface="Avenir Black" panose="02000503020000020003" pitchFamily="2" charset="0"/>
                </a:rPr>
                <a:t>+500 </a:t>
              </a:r>
              <a:r>
                <a:rPr lang="fr-FR" dirty="0">
                  <a:latin typeface="Avenir Light" panose="020B0402020203020204" pitchFamily="34" charset="77"/>
                </a:rPr>
                <a:t>retombées presse </a:t>
              </a:r>
            </a:p>
          </p:txBody>
        </p:sp>
        <p:pic>
          <p:nvPicPr>
            <p:cNvPr id="10" name="Image 9" descr="Une image contenant personne, sport, sport athlétique, joueur&#10;&#10;Description générée automatiquement">
              <a:extLst>
                <a:ext uri="{FF2B5EF4-FFF2-40B4-BE49-F238E27FC236}">
                  <a16:creationId xmlns="" xmlns:a16="http://schemas.microsoft.com/office/drawing/2014/main" id="{79F9A632-9305-EE48-89EF-B1C29EE359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57506" y="2119997"/>
              <a:ext cx="4507375" cy="374391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7" name="Image 16">
            <a:extLst>
              <a:ext uri="{FF2B5EF4-FFF2-40B4-BE49-F238E27FC236}">
                <a16:creationId xmlns="" xmlns:a16="http://schemas.microsoft.com/office/drawing/2014/main" id="{0E4DCE76-B00B-0E43-8104-CFC9B033C4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324886" y="6089094"/>
            <a:ext cx="612691" cy="501636"/>
          </a:xfrm>
          <a:prstGeom prst="rect">
            <a:avLst/>
          </a:prstGeom>
        </p:spPr>
      </p:pic>
    </p:spTree>
    <p:extLst>
      <p:ext uri="{BB962C8B-B14F-4D97-AF65-F5344CB8AC3E}">
        <p14:creationId xmlns:p14="http://schemas.microsoft.com/office/powerpoint/2010/main" val="1731525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F10802A8-7424-954C-93A0-0B498D3A33EB}"/>
              </a:ext>
            </a:extLst>
          </p:cNvPr>
          <p:cNvSpPr/>
          <p:nvPr/>
        </p:nvSpPr>
        <p:spPr>
          <a:xfrm rot="158581">
            <a:off x="6919544" y="3767327"/>
            <a:ext cx="4370354" cy="2279035"/>
          </a:xfrm>
          <a:prstGeom prst="rect">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sp>
        <p:nvSpPr>
          <p:cNvPr id="18" name="Rectangle 17">
            <a:extLst>
              <a:ext uri="{FF2B5EF4-FFF2-40B4-BE49-F238E27FC236}">
                <a16:creationId xmlns="" xmlns:a16="http://schemas.microsoft.com/office/drawing/2014/main" id="{143A5657-3AA1-2345-AC92-10B92683B66A}"/>
              </a:ext>
            </a:extLst>
          </p:cNvPr>
          <p:cNvSpPr/>
          <p:nvPr/>
        </p:nvSpPr>
        <p:spPr>
          <a:xfrm rot="158581">
            <a:off x="838413" y="3114757"/>
            <a:ext cx="4370354" cy="2931953"/>
          </a:xfrm>
          <a:prstGeom prst="rect">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grpSp>
        <p:nvGrpSpPr>
          <p:cNvPr id="9" name="Groupe 8">
            <a:extLst>
              <a:ext uri="{FF2B5EF4-FFF2-40B4-BE49-F238E27FC236}">
                <a16:creationId xmlns="" xmlns:a16="http://schemas.microsoft.com/office/drawing/2014/main" id="{95942512-2095-1D47-9C82-4D2058496470}"/>
              </a:ext>
            </a:extLst>
          </p:cNvPr>
          <p:cNvGrpSpPr/>
          <p:nvPr/>
        </p:nvGrpSpPr>
        <p:grpSpPr>
          <a:xfrm>
            <a:off x="4520504" y="1191355"/>
            <a:ext cx="3150991" cy="922251"/>
            <a:chOff x="4520502" y="1228456"/>
            <a:chExt cx="3150991" cy="922251"/>
          </a:xfrm>
        </p:grpSpPr>
        <p:grpSp>
          <p:nvGrpSpPr>
            <p:cNvPr id="8" name="Groupe 7">
              <a:extLst>
                <a:ext uri="{FF2B5EF4-FFF2-40B4-BE49-F238E27FC236}">
                  <a16:creationId xmlns="" xmlns:a16="http://schemas.microsoft.com/office/drawing/2014/main" id="{2856950A-96AB-D84D-9FF6-31E356DE828A}"/>
                </a:ext>
              </a:extLst>
            </p:cNvPr>
            <p:cNvGrpSpPr/>
            <p:nvPr/>
          </p:nvGrpSpPr>
          <p:grpSpPr>
            <a:xfrm>
              <a:off x="4520502" y="1228456"/>
              <a:ext cx="3150991" cy="922251"/>
              <a:chOff x="6095999" y="1883663"/>
              <a:chExt cx="3150991" cy="922251"/>
            </a:xfrm>
          </p:grpSpPr>
          <p:sp>
            <p:nvSpPr>
              <p:cNvPr id="6" name="ZoneTexte 5">
                <a:extLst>
                  <a:ext uri="{FF2B5EF4-FFF2-40B4-BE49-F238E27FC236}">
                    <a16:creationId xmlns="" xmlns:a16="http://schemas.microsoft.com/office/drawing/2014/main" id="{0494103F-05D2-3141-B91C-956491CE29E0}"/>
                  </a:ext>
                </a:extLst>
              </p:cNvPr>
              <p:cNvSpPr txBox="1"/>
              <p:nvPr/>
            </p:nvSpPr>
            <p:spPr>
              <a:xfrm>
                <a:off x="6325194" y="1883663"/>
                <a:ext cx="2692599" cy="515526"/>
              </a:xfrm>
              <a:prstGeom prst="rect">
                <a:avLst/>
              </a:prstGeom>
              <a:noFill/>
              <a:ln w="28575">
                <a:noFill/>
              </a:ln>
            </p:spPr>
            <p:txBody>
              <a:bodyPr wrap="square" rtlCol="0" anchor="ctr">
                <a:spAutoFit/>
              </a:bodyPr>
              <a:lstStyle/>
              <a:p>
                <a:pPr algn="ctr">
                  <a:lnSpc>
                    <a:spcPct val="150000"/>
                  </a:lnSpc>
                </a:pPr>
                <a:r>
                  <a:rPr lang="fr-FR" sz="2000" b="1" dirty="0">
                    <a:solidFill>
                      <a:srgbClr val="1F90FF"/>
                    </a:solidFill>
                    <a:latin typeface="Avenir Black" panose="02000503020000020003" pitchFamily="2" charset="0"/>
                  </a:rPr>
                  <a:t>70 PERSONNALITÉS</a:t>
                </a:r>
                <a:endParaRPr lang="fr-FR" sz="2000" dirty="0">
                  <a:solidFill>
                    <a:srgbClr val="091F3F"/>
                  </a:solidFill>
                  <a:latin typeface="Avenir Light" panose="020B0402020203020204" pitchFamily="34" charset="77"/>
                </a:endParaRPr>
              </a:p>
            </p:txBody>
          </p:sp>
          <p:sp>
            <p:nvSpPr>
              <p:cNvPr id="4" name="ZoneTexte 3">
                <a:extLst>
                  <a:ext uri="{FF2B5EF4-FFF2-40B4-BE49-F238E27FC236}">
                    <a16:creationId xmlns="" xmlns:a16="http://schemas.microsoft.com/office/drawing/2014/main" id="{A2AEECB2-8068-A145-A25C-03E1B64DF256}"/>
                  </a:ext>
                </a:extLst>
              </p:cNvPr>
              <p:cNvSpPr txBox="1"/>
              <p:nvPr/>
            </p:nvSpPr>
            <p:spPr>
              <a:xfrm>
                <a:off x="6095999" y="2467360"/>
                <a:ext cx="3150991" cy="338554"/>
              </a:xfrm>
              <a:prstGeom prst="rect">
                <a:avLst/>
              </a:prstGeom>
              <a:noFill/>
            </p:spPr>
            <p:txBody>
              <a:bodyPr wrap="none" rtlCol="0">
                <a:spAutoFit/>
              </a:bodyPr>
              <a:lstStyle/>
              <a:p>
                <a:pPr algn="ctr"/>
                <a:r>
                  <a:rPr lang="fr-FR" sz="1600" dirty="0">
                    <a:latin typeface="Avenir Light" panose="020B0402020203020204" pitchFamily="34" charset="77"/>
                  </a:rPr>
                  <a:t>(Footballeurs, sportifs et artistes)</a:t>
                </a:r>
              </a:p>
            </p:txBody>
          </p:sp>
        </p:grpSp>
        <p:sp>
          <p:nvSpPr>
            <p:cNvPr id="2" name="Rectangle 1">
              <a:extLst>
                <a:ext uri="{FF2B5EF4-FFF2-40B4-BE49-F238E27FC236}">
                  <a16:creationId xmlns="" xmlns:a16="http://schemas.microsoft.com/office/drawing/2014/main" id="{3B0FC66B-00B4-4A4B-9FAC-6BE801723C76}"/>
                </a:ext>
              </a:extLst>
            </p:cNvPr>
            <p:cNvSpPr/>
            <p:nvPr/>
          </p:nvSpPr>
          <p:spPr>
            <a:xfrm>
              <a:off x="4749696" y="1299743"/>
              <a:ext cx="2692599" cy="368425"/>
            </a:xfrm>
            <a:prstGeom prst="rect">
              <a:avLst/>
            </a:prstGeom>
            <a:noFill/>
            <a:ln w="28575">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079" name="Picture 7" descr="page4image34441872">
            <a:extLst>
              <a:ext uri="{FF2B5EF4-FFF2-40B4-BE49-F238E27FC236}">
                <a16:creationId xmlns="" xmlns:a16="http://schemas.microsoft.com/office/drawing/2014/main" id="{C6AFF7B5-291C-EB43-BBF9-905269A050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119" y="2401181"/>
            <a:ext cx="5229582" cy="34848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page4image34441664">
            <a:extLst>
              <a:ext uri="{FF2B5EF4-FFF2-40B4-BE49-F238E27FC236}">
                <a16:creationId xmlns="" xmlns:a16="http://schemas.microsoft.com/office/drawing/2014/main" id="{4CA560FB-50E1-EA43-A522-FBCCCA4E5A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bwMode="auto">
          <a:xfrm>
            <a:off x="6535301" y="2417170"/>
            <a:ext cx="5205588" cy="34688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 xmlns:a16="http://schemas.microsoft.com/office/drawing/2014/main" id="{C0B02519-F97D-0342-B7A6-E398D16CA7A4}"/>
              </a:ext>
            </a:extLst>
          </p:cNvPr>
          <p:cNvSpPr txBox="1"/>
          <p:nvPr/>
        </p:nvSpPr>
        <p:spPr>
          <a:xfrm>
            <a:off x="2128152" y="1951372"/>
            <a:ext cx="1790875" cy="369332"/>
          </a:xfrm>
          <a:prstGeom prst="rect">
            <a:avLst/>
          </a:prstGeom>
          <a:noFill/>
        </p:spPr>
        <p:txBody>
          <a:bodyPr wrap="none" rtlCol="0">
            <a:spAutoFit/>
          </a:bodyPr>
          <a:lstStyle/>
          <a:p>
            <a:r>
              <a:rPr lang="fr-FR" b="1" dirty="0">
                <a:latin typeface="Avenir Black" panose="02000503020000020003" pitchFamily="2" charset="0"/>
              </a:rPr>
              <a:t>TEAM UNICEF</a:t>
            </a:r>
          </a:p>
        </p:txBody>
      </p:sp>
      <p:sp>
        <p:nvSpPr>
          <p:cNvPr id="7" name="ZoneTexte 6">
            <a:extLst>
              <a:ext uri="{FF2B5EF4-FFF2-40B4-BE49-F238E27FC236}">
                <a16:creationId xmlns="" xmlns:a16="http://schemas.microsoft.com/office/drawing/2014/main" id="{1229E3AA-EF20-3A4A-A916-6C089345FB22}"/>
              </a:ext>
            </a:extLst>
          </p:cNvPr>
          <p:cNvSpPr txBox="1"/>
          <p:nvPr/>
        </p:nvSpPr>
        <p:spPr>
          <a:xfrm>
            <a:off x="7786091" y="1951372"/>
            <a:ext cx="2637260" cy="369332"/>
          </a:xfrm>
          <a:prstGeom prst="rect">
            <a:avLst/>
          </a:prstGeom>
          <a:noFill/>
        </p:spPr>
        <p:txBody>
          <a:bodyPr wrap="none" rtlCol="0">
            <a:spAutoFit/>
          </a:bodyPr>
          <a:lstStyle/>
          <a:p>
            <a:r>
              <a:rPr lang="fr-FR" b="1" dirty="0">
                <a:latin typeface="Avenir Black" panose="02000503020000020003" pitchFamily="2" charset="0"/>
              </a:rPr>
              <a:t>TEAM OM LÉGENDES</a:t>
            </a:r>
          </a:p>
        </p:txBody>
      </p:sp>
      <p:sp>
        <p:nvSpPr>
          <p:cNvPr id="15" name="Parallélogramme 14">
            <a:extLst>
              <a:ext uri="{FF2B5EF4-FFF2-40B4-BE49-F238E27FC236}">
                <a16:creationId xmlns="" xmlns:a16="http://schemas.microsoft.com/office/drawing/2014/main" id="{FAB93665-C37E-3D40-9AD7-34276A77B42D}"/>
              </a:ext>
            </a:extLst>
          </p:cNvPr>
          <p:cNvSpPr/>
          <p:nvPr/>
        </p:nvSpPr>
        <p:spPr>
          <a:xfrm>
            <a:off x="248518" y="342111"/>
            <a:ext cx="1123634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 xmlns:a16="http://schemas.microsoft.com/office/drawing/2014/main" id="{9724F0DD-CEA3-C545-AA08-512AAD99575B}"/>
              </a:ext>
            </a:extLst>
          </p:cNvPr>
          <p:cNvSpPr txBox="1"/>
          <p:nvPr/>
        </p:nvSpPr>
        <p:spPr>
          <a:xfrm>
            <a:off x="427119" y="411817"/>
            <a:ext cx="11337762" cy="523220"/>
          </a:xfrm>
          <a:prstGeom prst="rect">
            <a:avLst/>
          </a:prstGeom>
          <a:noFill/>
        </p:spPr>
        <p:txBody>
          <a:bodyPr wrap="square" rtlCol="0">
            <a:spAutoFit/>
          </a:bodyPr>
          <a:lstStyle/>
          <a:p>
            <a:pPr algn="ctr"/>
            <a:r>
              <a:rPr lang="fr-FR" sz="2800" b="1" dirty="0">
                <a:solidFill>
                  <a:schemeClr val="bg1"/>
                </a:solidFill>
                <a:latin typeface="Arial" panose="020B0604020202020204" pitchFamily="34" charset="0"/>
                <a:cs typeface="Arial" panose="020B0604020202020204" pitchFamily="34" charset="0"/>
              </a:rPr>
              <a:t>LE MATCH DES HÉROS 2021 EN QUELQUES CHIFFRES</a:t>
            </a:r>
          </a:p>
        </p:txBody>
      </p:sp>
      <p:pic>
        <p:nvPicPr>
          <p:cNvPr id="19" name="Image 18">
            <a:extLst>
              <a:ext uri="{FF2B5EF4-FFF2-40B4-BE49-F238E27FC236}">
                <a16:creationId xmlns="" xmlns:a16="http://schemas.microsoft.com/office/drawing/2014/main" id="{0E4DCE76-B00B-0E43-8104-CFC9B033C4A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324886" y="6089094"/>
            <a:ext cx="612691" cy="501636"/>
          </a:xfrm>
          <a:prstGeom prst="rect">
            <a:avLst/>
          </a:prstGeom>
        </p:spPr>
      </p:pic>
    </p:spTree>
    <p:extLst>
      <p:ext uri="{BB962C8B-B14F-4D97-AF65-F5344CB8AC3E}">
        <p14:creationId xmlns:p14="http://schemas.microsoft.com/office/powerpoint/2010/main" val="385003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 xmlns:a16="http://schemas.microsoft.com/office/drawing/2014/main" id="{B6F71EFD-F0E5-D345-8D78-3B5DA78B6CF1}"/>
              </a:ext>
            </a:extLst>
          </p:cNvPr>
          <p:cNvGrpSpPr/>
          <p:nvPr/>
        </p:nvGrpSpPr>
        <p:grpSpPr>
          <a:xfrm>
            <a:off x="9060881" y="1004743"/>
            <a:ext cx="1662362" cy="2823761"/>
            <a:chOff x="9546336" y="3082409"/>
            <a:chExt cx="1280160" cy="2335677"/>
          </a:xfrm>
        </p:grpSpPr>
        <p:sp>
          <p:nvSpPr>
            <p:cNvPr id="28" name="Rectangle 27">
              <a:extLst>
                <a:ext uri="{FF2B5EF4-FFF2-40B4-BE49-F238E27FC236}">
                  <a16:creationId xmlns="" xmlns:a16="http://schemas.microsoft.com/office/drawing/2014/main" id="{9B6DDA8F-717A-F444-9B04-DC223F76298F}"/>
                </a:ext>
              </a:extLst>
            </p:cNvPr>
            <p:cNvSpPr/>
            <p:nvPr/>
          </p:nvSpPr>
          <p:spPr>
            <a:xfrm rot="158581">
              <a:off x="9651408" y="4052303"/>
              <a:ext cx="1070018" cy="1365783"/>
            </a:xfrm>
            <a:prstGeom prst="rect">
              <a:avLst/>
            </a:prstGeom>
            <a:solidFill>
              <a:srgbClr val="1F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F90FF"/>
                </a:solidFill>
              </a:endParaRPr>
            </a:p>
          </p:txBody>
        </p:sp>
        <p:pic>
          <p:nvPicPr>
            <p:cNvPr id="19" name="Image 8" descr="Une image contenant herbe, personne, extérieur, posant&#10;&#10;Description générée automatiquement">
              <a:extLst>
                <a:ext uri="{FF2B5EF4-FFF2-40B4-BE49-F238E27FC236}">
                  <a16:creationId xmlns="" xmlns:a16="http://schemas.microsoft.com/office/drawing/2014/main" id="{FB751664-1258-4540-8A68-AE96184EAA2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46336" y="3082409"/>
              <a:ext cx="1280160" cy="22664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0" name="ZoneTexte 49">
            <a:extLst>
              <a:ext uri="{FF2B5EF4-FFF2-40B4-BE49-F238E27FC236}">
                <a16:creationId xmlns="" xmlns:a16="http://schemas.microsoft.com/office/drawing/2014/main" id="{2F07B91E-D628-4648-9B28-C13B5946A730}"/>
              </a:ext>
            </a:extLst>
          </p:cNvPr>
          <p:cNvSpPr txBox="1"/>
          <p:nvPr/>
        </p:nvSpPr>
        <p:spPr>
          <a:xfrm>
            <a:off x="8099972" y="5832581"/>
            <a:ext cx="3584181" cy="584775"/>
          </a:xfrm>
          <a:prstGeom prst="rect">
            <a:avLst/>
          </a:prstGeom>
          <a:noFill/>
        </p:spPr>
        <p:txBody>
          <a:bodyPr wrap="square" rtlCol="0">
            <a:spAutoFit/>
          </a:bodyPr>
          <a:lstStyle/>
          <a:p>
            <a:r>
              <a:rPr lang="fr-FR" sz="1600" dirty="0">
                <a:latin typeface="Avenir Light" panose="020B0402020203020204" pitchFamily="34" charset="77"/>
              </a:rPr>
              <a:t>Pierre </a:t>
            </a:r>
            <a:r>
              <a:rPr lang="fr-FR" sz="1600" dirty="0" err="1">
                <a:latin typeface="Avenir Light" panose="020B0402020203020204" pitchFamily="34" charset="77"/>
              </a:rPr>
              <a:t>Gasly</a:t>
            </a:r>
            <a:r>
              <a:rPr lang="fr-FR" sz="1600" dirty="0">
                <a:latin typeface="Avenir Light" panose="020B0402020203020204" pitchFamily="34" charset="77"/>
              </a:rPr>
              <a:t>, Fabrizio </a:t>
            </a:r>
            <a:r>
              <a:rPr lang="fr-FR" sz="1600" dirty="0" err="1">
                <a:latin typeface="Avenir Light" panose="020B0402020203020204" pitchFamily="34" charset="77"/>
              </a:rPr>
              <a:t>Ravanelli</a:t>
            </a:r>
            <a:r>
              <a:rPr lang="fr-FR" sz="1600" dirty="0">
                <a:latin typeface="Avenir Light" panose="020B0402020203020204" pitchFamily="34" charset="77"/>
              </a:rPr>
              <a:t>, </a:t>
            </a:r>
          </a:p>
          <a:p>
            <a:r>
              <a:rPr lang="fr-FR" sz="1600" dirty="0">
                <a:latin typeface="Avenir Light" panose="020B0402020203020204" pitchFamily="34" charset="77"/>
              </a:rPr>
              <a:t>M Pokora</a:t>
            </a:r>
          </a:p>
        </p:txBody>
      </p:sp>
      <p:sp>
        <p:nvSpPr>
          <p:cNvPr id="40" name="Flèche à angle droit 39">
            <a:extLst>
              <a:ext uri="{FF2B5EF4-FFF2-40B4-BE49-F238E27FC236}">
                <a16:creationId xmlns="" xmlns:a16="http://schemas.microsoft.com/office/drawing/2014/main" id="{45DDDF96-9A32-EB43-B0D2-0993DE280A3A}"/>
              </a:ext>
            </a:extLst>
          </p:cNvPr>
          <p:cNvSpPr/>
          <p:nvPr/>
        </p:nvSpPr>
        <p:spPr>
          <a:xfrm rot="16200000" flipH="1">
            <a:off x="11140856" y="5864550"/>
            <a:ext cx="638136" cy="448462"/>
          </a:xfrm>
          <a:prstGeom prst="bentUpArrow">
            <a:avLst>
              <a:gd name="adj1" fmla="val 25000"/>
              <a:gd name="adj2" fmla="val 25890"/>
              <a:gd name="adj3" fmla="val 25000"/>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 xmlns:a16="http://schemas.microsoft.com/office/drawing/2014/main" id="{643C5886-B47E-6644-92E1-C96D0E9233D0}"/>
              </a:ext>
            </a:extLst>
          </p:cNvPr>
          <p:cNvSpPr txBox="1"/>
          <p:nvPr/>
        </p:nvSpPr>
        <p:spPr>
          <a:xfrm>
            <a:off x="339372" y="4455797"/>
            <a:ext cx="3337485" cy="338554"/>
          </a:xfrm>
          <a:prstGeom prst="rect">
            <a:avLst/>
          </a:prstGeom>
          <a:noFill/>
        </p:spPr>
        <p:txBody>
          <a:bodyPr wrap="square" rtlCol="0">
            <a:spAutoFit/>
          </a:bodyPr>
          <a:lstStyle/>
          <a:p>
            <a:r>
              <a:rPr lang="fr-FR" sz="1600" dirty="0">
                <a:latin typeface="Avenir Light" panose="020B0402020203020204" pitchFamily="34" charset="77"/>
              </a:rPr>
              <a:t>Robert </a:t>
            </a:r>
            <a:r>
              <a:rPr lang="fr-FR" sz="1600" dirty="0" err="1">
                <a:latin typeface="Avenir Light" panose="020B0402020203020204" pitchFamily="34" charset="77"/>
              </a:rPr>
              <a:t>Pirès</a:t>
            </a:r>
            <a:r>
              <a:rPr lang="fr-FR" sz="1600" dirty="0">
                <a:latin typeface="Avenir Light" panose="020B0402020203020204" pitchFamily="34" charset="77"/>
              </a:rPr>
              <a:t>, Didier Drogba</a:t>
            </a:r>
          </a:p>
        </p:txBody>
      </p:sp>
      <p:sp>
        <p:nvSpPr>
          <p:cNvPr id="45" name="Flèche vers la droite 44">
            <a:extLst>
              <a:ext uri="{FF2B5EF4-FFF2-40B4-BE49-F238E27FC236}">
                <a16:creationId xmlns="" xmlns:a16="http://schemas.microsoft.com/office/drawing/2014/main" id="{88D42AFB-EBF7-CB4A-844B-89BE7E3930AB}"/>
              </a:ext>
            </a:extLst>
          </p:cNvPr>
          <p:cNvSpPr/>
          <p:nvPr/>
        </p:nvSpPr>
        <p:spPr>
          <a:xfrm>
            <a:off x="8544370" y="3213515"/>
            <a:ext cx="405514" cy="172243"/>
          </a:xfrm>
          <a:prstGeom prst="rightArrow">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èche vers la droite 42">
            <a:extLst>
              <a:ext uri="{FF2B5EF4-FFF2-40B4-BE49-F238E27FC236}">
                <a16:creationId xmlns="" xmlns:a16="http://schemas.microsoft.com/office/drawing/2014/main" id="{8DE92FEB-9CAF-0B49-AE67-BFD17FC702F4}"/>
              </a:ext>
            </a:extLst>
          </p:cNvPr>
          <p:cNvSpPr/>
          <p:nvPr/>
        </p:nvSpPr>
        <p:spPr>
          <a:xfrm rot="10800000">
            <a:off x="2658140" y="5007161"/>
            <a:ext cx="405514" cy="172243"/>
          </a:xfrm>
          <a:prstGeom prst="rightArrow">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vers la droite 36">
            <a:extLst>
              <a:ext uri="{FF2B5EF4-FFF2-40B4-BE49-F238E27FC236}">
                <a16:creationId xmlns="" xmlns:a16="http://schemas.microsoft.com/office/drawing/2014/main" id="{4B64FEB1-EA72-9E45-AE80-1F6CCFDFED26}"/>
              </a:ext>
            </a:extLst>
          </p:cNvPr>
          <p:cNvSpPr/>
          <p:nvPr/>
        </p:nvSpPr>
        <p:spPr>
          <a:xfrm>
            <a:off x="3348767" y="2153098"/>
            <a:ext cx="405514" cy="172243"/>
          </a:xfrm>
          <a:prstGeom prst="rightArrow">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 xmlns:a16="http://schemas.microsoft.com/office/drawing/2014/main" id="{95942512-2095-1D47-9C82-4D2058496470}"/>
              </a:ext>
            </a:extLst>
          </p:cNvPr>
          <p:cNvGrpSpPr/>
          <p:nvPr/>
        </p:nvGrpSpPr>
        <p:grpSpPr>
          <a:xfrm>
            <a:off x="4520504" y="1058373"/>
            <a:ext cx="3150991" cy="836095"/>
            <a:chOff x="4520502" y="1095474"/>
            <a:chExt cx="3150991" cy="836095"/>
          </a:xfrm>
        </p:grpSpPr>
        <p:grpSp>
          <p:nvGrpSpPr>
            <p:cNvPr id="8" name="Groupe 7">
              <a:extLst>
                <a:ext uri="{FF2B5EF4-FFF2-40B4-BE49-F238E27FC236}">
                  <a16:creationId xmlns="" xmlns:a16="http://schemas.microsoft.com/office/drawing/2014/main" id="{2856950A-96AB-D84D-9FF6-31E356DE828A}"/>
                </a:ext>
              </a:extLst>
            </p:cNvPr>
            <p:cNvGrpSpPr/>
            <p:nvPr/>
          </p:nvGrpSpPr>
          <p:grpSpPr>
            <a:xfrm>
              <a:off x="4520502" y="1095474"/>
              <a:ext cx="3150991" cy="836095"/>
              <a:chOff x="6095999" y="1750681"/>
              <a:chExt cx="3150991" cy="836095"/>
            </a:xfrm>
          </p:grpSpPr>
          <p:sp>
            <p:nvSpPr>
              <p:cNvPr id="6" name="ZoneTexte 5">
                <a:extLst>
                  <a:ext uri="{FF2B5EF4-FFF2-40B4-BE49-F238E27FC236}">
                    <a16:creationId xmlns="" xmlns:a16="http://schemas.microsoft.com/office/drawing/2014/main" id="{0494103F-05D2-3141-B91C-956491CE29E0}"/>
                  </a:ext>
                </a:extLst>
              </p:cNvPr>
              <p:cNvSpPr txBox="1"/>
              <p:nvPr/>
            </p:nvSpPr>
            <p:spPr>
              <a:xfrm>
                <a:off x="6325194" y="1750681"/>
                <a:ext cx="2692599" cy="515526"/>
              </a:xfrm>
              <a:prstGeom prst="rect">
                <a:avLst/>
              </a:prstGeom>
              <a:noFill/>
              <a:ln w="28575">
                <a:noFill/>
              </a:ln>
            </p:spPr>
            <p:txBody>
              <a:bodyPr wrap="square" rtlCol="0" anchor="ctr">
                <a:spAutoFit/>
              </a:bodyPr>
              <a:lstStyle/>
              <a:p>
                <a:pPr algn="ctr">
                  <a:lnSpc>
                    <a:spcPct val="150000"/>
                  </a:lnSpc>
                </a:pPr>
                <a:r>
                  <a:rPr lang="fr-FR" sz="2000" b="1" dirty="0">
                    <a:solidFill>
                      <a:srgbClr val="1F90FF"/>
                    </a:solidFill>
                    <a:latin typeface="Avenir Black" panose="02000503020000020003" pitchFamily="2" charset="0"/>
                  </a:rPr>
                  <a:t>70 PERSONNALITÉS</a:t>
                </a:r>
                <a:endParaRPr lang="fr-FR" sz="2000" dirty="0">
                  <a:solidFill>
                    <a:srgbClr val="091F3F"/>
                  </a:solidFill>
                  <a:latin typeface="Avenir Light" panose="020B0402020203020204" pitchFamily="34" charset="77"/>
                </a:endParaRPr>
              </a:p>
            </p:txBody>
          </p:sp>
          <p:sp>
            <p:nvSpPr>
              <p:cNvPr id="4" name="ZoneTexte 3">
                <a:extLst>
                  <a:ext uri="{FF2B5EF4-FFF2-40B4-BE49-F238E27FC236}">
                    <a16:creationId xmlns="" xmlns:a16="http://schemas.microsoft.com/office/drawing/2014/main" id="{A2AEECB2-8068-A145-A25C-03E1B64DF256}"/>
                  </a:ext>
                </a:extLst>
              </p:cNvPr>
              <p:cNvSpPr txBox="1"/>
              <p:nvPr/>
            </p:nvSpPr>
            <p:spPr>
              <a:xfrm>
                <a:off x="6095999" y="2248222"/>
                <a:ext cx="3150991" cy="338554"/>
              </a:xfrm>
              <a:prstGeom prst="rect">
                <a:avLst/>
              </a:prstGeom>
              <a:noFill/>
            </p:spPr>
            <p:txBody>
              <a:bodyPr wrap="none" rtlCol="0">
                <a:spAutoFit/>
              </a:bodyPr>
              <a:lstStyle/>
              <a:p>
                <a:pPr algn="ctr"/>
                <a:r>
                  <a:rPr lang="fr-FR" sz="1600" dirty="0">
                    <a:latin typeface="Avenir Light" panose="020B0402020203020204" pitchFamily="34" charset="77"/>
                  </a:rPr>
                  <a:t>(Footballeurs, sportifs et artistes)</a:t>
                </a:r>
              </a:p>
            </p:txBody>
          </p:sp>
        </p:grpSp>
        <p:sp>
          <p:nvSpPr>
            <p:cNvPr id="2" name="Rectangle 1">
              <a:extLst>
                <a:ext uri="{FF2B5EF4-FFF2-40B4-BE49-F238E27FC236}">
                  <a16:creationId xmlns="" xmlns:a16="http://schemas.microsoft.com/office/drawing/2014/main" id="{3B0FC66B-00B4-4A4B-9FAC-6BE801723C76}"/>
                </a:ext>
              </a:extLst>
            </p:cNvPr>
            <p:cNvSpPr/>
            <p:nvPr/>
          </p:nvSpPr>
          <p:spPr>
            <a:xfrm>
              <a:off x="4749697" y="1176718"/>
              <a:ext cx="2692599" cy="368425"/>
            </a:xfrm>
            <a:prstGeom prst="rect">
              <a:avLst/>
            </a:prstGeom>
            <a:noFill/>
            <a:ln w="28575">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Parallélogramme 14">
            <a:extLst>
              <a:ext uri="{FF2B5EF4-FFF2-40B4-BE49-F238E27FC236}">
                <a16:creationId xmlns="" xmlns:a16="http://schemas.microsoft.com/office/drawing/2014/main" id="{FAB93665-C37E-3D40-9AD7-34276A77B42D}"/>
              </a:ext>
            </a:extLst>
          </p:cNvPr>
          <p:cNvSpPr/>
          <p:nvPr/>
        </p:nvSpPr>
        <p:spPr>
          <a:xfrm>
            <a:off x="248518" y="342111"/>
            <a:ext cx="1123634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 xmlns:a16="http://schemas.microsoft.com/office/drawing/2014/main" id="{9724F0DD-CEA3-C545-AA08-512AAD99575B}"/>
              </a:ext>
            </a:extLst>
          </p:cNvPr>
          <p:cNvSpPr txBox="1"/>
          <p:nvPr/>
        </p:nvSpPr>
        <p:spPr>
          <a:xfrm>
            <a:off x="427119" y="411817"/>
            <a:ext cx="11337762" cy="523220"/>
          </a:xfrm>
          <a:prstGeom prst="rect">
            <a:avLst/>
          </a:prstGeom>
          <a:noFill/>
        </p:spPr>
        <p:txBody>
          <a:bodyPr wrap="square" rtlCol="0">
            <a:spAutoFit/>
          </a:bodyPr>
          <a:lstStyle/>
          <a:p>
            <a:pPr algn="ctr"/>
            <a:r>
              <a:rPr lang="fr-FR" sz="2800" b="1" dirty="0">
                <a:solidFill>
                  <a:schemeClr val="bg1"/>
                </a:solidFill>
                <a:latin typeface="Arial" panose="020B0604020202020204" pitchFamily="34" charset="0"/>
                <a:cs typeface="Arial" panose="020B0604020202020204" pitchFamily="34" charset="0"/>
              </a:rPr>
              <a:t>LE MATCH DES HÉROS 2021 EN QUELQUES CHIFFRES</a:t>
            </a:r>
          </a:p>
        </p:txBody>
      </p:sp>
      <p:grpSp>
        <p:nvGrpSpPr>
          <p:cNvPr id="26" name="Groupe 25">
            <a:extLst>
              <a:ext uri="{FF2B5EF4-FFF2-40B4-BE49-F238E27FC236}">
                <a16:creationId xmlns="" xmlns:a16="http://schemas.microsoft.com/office/drawing/2014/main" id="{14F48741-BE73-9C43-86AB-AF52D35142F8}"/>
              </a:ext>
            </a:extLst>
          </p:cNvPr>
          <p:cNvGrpSpPr/>
          <p:nvPr/>
        </p:nvGrpSpPr>
        <p:grpSpPr>
          <a:xfrm>
            <a:off x="3185520" y="4016909"/>
            <a:ext cx="4053673" cy="2753757"/>
            <a:chOff x="5756083" y="3532845"/>
            <a:chExt cx="2925994" cy="2062364"/>
          </a:xfrm>
        </p:grpSpPr>
        <p:sp>
          <p:nvSpPr>
            <p:cNvPr id="29" name="Rectangle 28">
              <a:extLst>
                <a:ext uri="{FF2B5EF4-FFF2-40B4-BE49-F238E27FC236}">
                  <a16:creationId xmlns="" xmlns:a16="http://schemas.microsoft.com/office/drawing/2014/main" id="{12E4FDBF-DF49-3248-8582-BB5E54403F2E}"/>
                </a:ext>
              </a:extLst>
            </p:cNvPr>
            <p:cNvSpPr/>
            <p:nvPr/>
          </p:nvSpPr>
          <p:spPr>
            <a:xfrm rot="158581">
              <a:off x="6051316" y="4229426"/>
              <a:ext cx="2341263" cy="1365783"/>
            </a:xfrm>
            <a:prstGeom prst="rect">
              <a:avLst/>
            </a:prstGeom>
            <a:solidFill>
              <a:srgbClr val="1F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pic>
          <p:nvPicPr>
            <p:cNvPr id="24" name="Image 23" descr="Une image contenant personne, joueur, sport, extérieur&#10;&#10;Description générée automatiquement">
              <a:extLst>
                <a:ext uri="{FF2B5EF4-FFF2-40B4-BE49-F238E27FC236}">
                  <a16:creationId xmlns="" xmlns:a16="http://schemas.microsoft.com/office/drawing/2014/main" id="{3B27E807-C20F-A44A-9FD8-4F01DF6AA7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56083" y="3532845"/>
              <a:ext cx="2925994" cy="19506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2" name="Groupe 31">
            <a:extLst>
              <a:ext uri="{FF2B5EF4-FFF2-40B4-BE49-F238E27FC236}">
                <a16:creationId xmlns="" xmlns:a16="http://schemas.microsoft.com/office/drawing/2014/main" id="{D0CF0342-7FBA-9240-A814-2AA12BAEC283}"/>
              </a:ext>
            </a:extLst>
          </p:cNvPr>
          <p:cNvGrpSpPr/>
          <p:nvPr/>
        </p:nvGrpSpPr>
        <p:grpSpPr>
          <a:xfrm>
            <a:off x="80010" y="1573900"/>
            <a:ext cx="3273103" cy="2539692"/>
            <a:chOff x="1481112" y="3532845"/>
            <a:chExt cx="2925994" cy="2051607"/>
          </a:xfrm>
        </p:grpSpPr>
        <p:sp>
          <p:nvSpPr>
            <p:cNvPr id="34" name="Rectangle 33">
              <a:extLst>
                <a:ext uri="{FF2B5EF4-FFF2-40B4-BE49-F238E27FC236}">
                  <a16:creationId xmlns="" xmlns:a16="http://schemas.microsoft.com/office/drawing/2014/main" id="{C4A01D23-33FB-2343-81D9-B6EBBB6893E0}"/>
                </a:ext>
              </a:extLst>
            </p:cNvPr>
            <p:cNvSpPr/>
            <p:nvPr/>
          </p:nvSpPr>
          <p:spPr>
            <a:xfrm rot="158581">
              <a:off x="1773478" y="4218669"/>
              <a:ext cx="2341263" cy="1365783"/>
            </a:xfrm>
            <a:prstGeom prst="rect">
              <a:avLst/>
            </a:prstGeom>
            <a:solidFill>
              <a:srgbClr val="1F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pic>
          <p:nvPicPr>
            <p:cNvPr id="31" name="Image 30" descr="Une image contenant personne, sport, sport athlétique, joueur&#10;&#10;Description générée automatiquement">
              <a:extLst>
                <a:ext uri="{FF2B5EF4-FFF2-40B4-BE49-F238E27FC236}">
                  <a16:creationId xmlns="" xmlns:a16="http://schemas.microsoft.com/office/drawing/2014/main" id="{CA8B1643-BC1B-8F46-893B-47D1517473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1112" y="3532845"/>
              <a:ext cx="2925994" cy="19506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9" name="ZoneTexte 38">
            <a:extLst>
              <a:ext uri="{FF2B5EF4-FFF2-40B4-BE49-F238E27FC236}">
                <a16:creationId xmlns="" xmlns:a16="http://schemas.microsoft.com/office/drawing/2014/main" id="{E127D84D-8CFF-4440-B9D0-34E0C8D80C60}"/>
              </a:ext>
            </a:extLst>
          </p:cNvPr>
          <p:cNvSpPr txBox="1"/>
          <p:nvPr/>
        </p:nvSpPr>
        <p:spPr>
          <a:xfrm>
            <a:off x="3909899" y="2194764"/>
            <a:ext cx="3051809" cy="830997"/>
          </a:xfrm>
          <a:prstGeom prst="rect">
            <a:avLst/>
          </a:prstGeom>
          <a:noFill/>
        </p:spPr>
        <p:txBody>
          <a:bodyPr wrap="square" rtlCol="0">
            <a:spAutoFit/>
          </a:bodyPr>
          <a:lstStyle/>
          <a:p>
            <a:r>
              <a:rPr lang="fr-FR" sz="1600" dirty="0" err="1">
                <a:latin typeface="Avenir Light" panose="020B0402020203020204" pitchFamily="34" charset="77"/>
              </a:rPr>
              <a:t>Redouane</a:t>
            </a:r>
            <a:r>
              <a:rPr lang="fr-FR" sz="1600" dirty="0">
                <a:latin typeface="Avenir Light" panose="020B0402020203020204" pitchFamily="34" charset="77"/>
              </a:rPr>
              <a:t> </a:t>
            </a:r>
            <a:r>
              <a:rPr lang="fr-FR" sz="1600" dirty="0" err="1">
                <a:latin typeface="Avenir Light" panose="020B0402020203020204" pitchFamily="34" charset="77"/>
              </a:rPr>
              <a:t>Bougheraba</a:t>
            </a:r>
            <a:r>
              <a:rPr lang="fr-FR" sz="1600" dirty="0">
                <a:latin typeface="Avenir Light" panose="020B0402020203020204" pitchFamily="34" charset="77"/>
              </a:rPr>
              <a:t>, </a:t>
            </a:r>
          </a:p>
          <a:p>
            <a:r>
              <a:rPr lang="fr-FR" sz="1600" dirty="0">
                <a:latin typeface="Avenir Light" panose="020B0402020203020204" pitchFamily="34" charset="77"/>
              </a:rPr>
              <a:t>Samir </a:t>
            </a:r>
            <a:r>
              <a:rPr lang="fr-FR" sz="1600" dirty="0" err="1">
                <a:latin typeface="Avenir Light" panose="020B0402020203020204" pitchFamily="34" charset="77"/>
              </a:rPr>
              <a:t>Nasri</a:t>
            </a:r>
            <a:r>
              <a:rPr lang="fr-FR" sz="1600" dirty="0">
                <a:latin typeface="Avenir Light" panose="020B0402020203020204" pitchFamily="34" charset="77"/>
              </a:rPr>
              <a:t>, </a:t>
            </a:r>
            <a:r>
              <a:rPr lang="fr-FR" sz="1600" dirty="0" err="1">
                <a:latin typeface="Avenir Light" panose="020B0402020203020204" pitchFamily="34" charset="77"/>
              </a:rPr>
              <a:t>Eric</a:t>
            </a:r>
            <a:r>
              <a:rPr lang="fr-FR" sz="1600" dirty="0">
                <a:latin typeface="Avenir Light" panose="020B0402020203020204" pitchFamily="34" charset="77"/>
              </a:rPr>
              <a:t> </a:t>
            </a:r>
            <a:r>
              <a:rPr lang="fr-FR" sz="1600" dirty="0" err="1">
                <a:latin typeface="Avenir Light" panose="020B0402020203020204" pitchFamily="34" charset="77"/>
              </a:rPr>
              <a:t>Abidal</a:t>
            </a:r>
            <a:r>
              <a:rPr lang="fr-FR" sz="1600" dirty="0">
                <a:latin typeface="Avenir Light" panose="020B0402020203020204" pitchFamily="34" charset="77"/>
              </a:rPr>
              <a:t>, </a:t>
            </a:r>
            <a:r>
              <a:rPr lang="fr-FR" sz="1600" dirty="0" err="1">
                <a:latin typeface="Avenir Light" panose="020B0402020203020204" pitchFamily="34" charset="77"/>
              </a:rPr>
              <a:t>Gaizka</a:t>
            </a:r>
            <a:r>
              <a:rPr lang="fr-FR" sz="1600" dirty="0">
                <a:latin typeface="Avenir Light" panose="020B0402020203020204" pitchFamily="34" charset="77"/>
              </a:rPr>
              <a:t> </a:t>
            </a:r>
            <a:r>
              <a:rPr lang="fr-FR" sz="1600" dirty="0" err="1">
                <a:latin typeface="Avenir Light" panose="020B0402020203020204" pitchFamily="34" charset="77"/>
              </a:rPr>
              <a:t>Mendieta</a:t>
            </a:r>
            <a:endParaRPr lang="fr-FR" sz="1600" dirty="0">
              <a:latin typeface="Avenir Light" panose="020B0402020203020204" pitchFamily="34" charset="77"/>
            </a:endParaRPr>
          </a:p>
        </p:txBody>
      </p:sp>
      <p:sp>
        <p:nvSpPr>
          <p:cNvPr id="46" name="ZoneTexte 45">
            <a:extLst>
              <a:ext uri="{FF2B5EF4-FFF2-40B4-BE49-F238E27FC236}">
                <a16:creationId xmlns="" xmlns:a16="http://schemas.microsoft.com/office/drawing/2014/main" id="{3D1E7C06-3CF7-874D-B5C9-AA308D6ACD1E}"/>
              </a:ext>
            </a:extLst>
          </p:cNvPr>
          <p:cNvSpPr txBox="1"/>
          <p:nvPr/>
        </p:nvSpPr>
        <p:spPr>
          <a:xfrm>
            <a:off x="6645775" y="2783343"/>
            <a:ext cx="3051809" cy="584775"/>
          </a:xfrm>
          <a:prstGeom prst="rect">
            <a:avLst/>
          </a:prstGeom>
          <a:noFill/>
        </p:spPr>
        <p:txBody>
          <a:bodyPr wrap="square" rtlCol="0">
            <a:spAutoFit/>
          </a:bodyPr>
          <a:lstStyle/>
          <a:p>
            <a:r>
              <a:rPr lang="fr-FR" sz="1600" dirty="0">
                <a:latin typeface="Avenir Light" panose="020B0402020203020204" pitchFamily="34" charset="77"/>
              </a:rPr>
              <a:t>Alizé Lim, Tony Parker, </a:t>
            </a:r>
          </a:p>
          <a:p>
            <a:r>
              <a:rPr lang="fr-FR" sz="1600" dirty="0" err="1">
                <a:latin typeface="Avenir Light" panose="020B0402020203020204" pitchFamily="34" charset="77"/>
              </a:rPr>
              <a:t>Laury</a:t>
            </a:r>
            <a:r>
              <a:rPr lang="fr-FR" sz="1600" dirty="0">
                <a:latin typeface="Avenir Light" panose="020B0402020203020204" pitchFamily="34" charset="77"/>
              </a:rPr>
              <a:t> </a:t>
            </a:r>
            <a:r>
              <a:rPr lang="fr-FR" sz="1600" dirty="0" err="1">
                <a:latin typeface="Avenir Light" panose="020B0402020203020204" pitchFamily="34" charset="77"/>
              </a:rPr>
              <a:t>Thilleman</a:t>
            </a:r>
            <a:endParaRPr lang="fr-FR" sz="1600" dirty="0">
              <a:latin typeface="Avenir Light" panose="020B0402020203020204" pitchFamily="34" charset="77"/>
            </a:endParaRPr>
          </a:p>
        </p:txBody>
      </p:sp>
      <p:grpSp>
        <p:nvGrpSpPr>
          <p:cNvPr id="36" name="Groupe 35">
            <a:extLst>
              <a:ext uri="{FF2B5EF4-FFF2-40B4-BE49-F238E27FC236}">
                <a16:creationId xmlns="" xmlns:a16="http://schemas.microsoft.com/office/drawing/2014/main" id="{6927FFA9-0099-F143-8C30-351EEF495EA5}"/>
              </a:ext>
            </a:extLst>
          </p:cNvPr>
          <p:cNvGrpSpPr/>
          <p:nvPr/>
        </p:nvGrpSpPr>
        <p:grpSpPr>
          <a:xfrm>
            <a:off x="8838886" y="3648163"/>
            <a:ext cx="3353114" cy="2193246"/>
            <a:chOff x="8838886" y="3654092"/>
            <a:chExt cx="2925995" cy="2062364"/>
          </a:xfrm>
        </p:grpSpPr>
        <p:sp>
          <p:nvSpPr>
            <p:cNvPr id="38" name="Rectangle 37">
              <a:extLst>
                <a:ext uri="{FF2B5EF4-FFF2-40B4-BE49-F238E27FC236}">
                  <a16:creationId xmlns="" xmlns:a16="http://schemas.microsoft.com/office/drawing/2014/main" id="{CE8DC80E-8272-794B-98E3-31CF32DABD51}"/>
                </a:ext>
              </a:extLst>
            </p:cNvPr>
            <p:cNvSpPr/>
            <p:nvPr/>
          </p:nvSpPr>
          <p:spPr>
            <a:xfrm rot="158581">
              <a:off x="9158273" y="4350673"/>
              <a:ext cx="2341263" cy="1365783"/>
            </a:xfrm>
            <a:prstGeom prst="rect">
              <a:avLst/>
            </a:prstGeom>
            <a:solidFill>
              <a:srgbClr val="1F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pic>
          <p:nvPicPr>
            <p:cNvPr id="35" name="Image 34" descr="Une image contenant personne, sport athlétique, sport, joueur&#10;&#10;Description générée automatiquement">
              <a:extLst>
                <a:ext uri="{FF2B5EF4-FFF2-40B4-BE49-F238E27FC236}">
                  <a16:creationId xmlns="" xmlns:a16="http://schemas.microsoft.com/office/drawing/2014/main" id="{19BD3E07-C5B1-064E-B8E1-F3B4AB609D0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38886" y="3654092"/>
              <a:ext cx="2925995" cy="19506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83342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8B1F8B99-B35B-0944-89A1-7D8D2615FAF9}"/>
              </a:ext>
            </a:extLst>
          </p:cNvPr>
          <p:cNvSpPr/>
          <p:nvPr/>
        </p:nvSpPr>
        <p:spPr>
          <a:xfrm rot="158581">
            <a:off x="3808502" y="3445616"/>
            <a:ext cx="4022673" cy="1365783"/>
          </a:xfrm>
          <a:prstGeom prst="rect">
            <a:avLst/>
          </a:prstGeom>
          <a:solidFill>
            <a:srgbClr val="1F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sp>
        <p:nvSpPr>
          <p:cNvPr id="47" name="Rectangle 46">
            <a:extLst>
              <a:ext uri="{FF2B5EF4-FFF2-40B4-BE49-F238E27FC236}">
                <a16:creationId xmlns="" xmlns:a16="http://schemas.microsoft.com/office/drawing/2014/main" id="{90E6A051-3C2E-F94D-8399-0BBAE9070CCD}"/>
              </a:ext>
            </a:extLst>
          </p:cNvPr>
          <p:cNvSpPr/>
          <p:nvPr/>
        </p:nvSpPr>
        <p:spPr>
          <a:xfrm rot="158581">
            <a:off x="602787" y="4324035"/>
            <a:ext cx="2341263" cy="1365783"/>
          </a:xfrm>
          <a:prstGeom prst="rect">
            <a:avLst/>
          </a:prstGeom>
          <a:solidFill>
            <a:srgbClr val="1F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F90FF"/>
              </a:solidFill>
            </a:endParaRPr>
          </a:p>
        </p:txBody>
      </p:sp>
      <p:sp>
        <p:nvSpPr>
          <p:cNvPr id="9" name="Parallélogramme 8">
            <a:extLst>
              <a:ext uri="{FF2B5EF4-FFF2-40B4-BE49-F238E27FC236}">
                <a16:creationId xmlns="" xmlns:a16="http://schemas.microsoft.com/office/drawing/2014/main" id="{1F85923C-8D0D-3C41-AC24-909CA5BEDD84}"/>
              </a:ext>
            </a:extLst>
          </p:cNvPr>
          <p:cNvSpPr/>
          <p:nvPr/>
        </p:nvSpPr>
        <p:spPr>
          <a:xfrm>
            <a:off x="248518" y="342111"/>
            <a:ext cx="1123634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 xmlns:a16="http://schemas.microsoft.com/office/drawing/2014/main" id="{51D8B2C6-E5F8-4D40-9353-7624076AB5F6}"/>
              </a:ext>
            </a:extLst>
          </p:cNvPr>
          <p:cNvSpPr txBox="1"/>
          <p:nvPr/>
        </p:nvSpPr>
        <p:spPr>
          <a:xfrm>
            <a:off x="427119" y="411817"/>
            <a:ext cx="11337762" cy="523220"/>
          </a:xfrm>
          <a:prstGeom prst="rect">
            <a:avLst/>
          </a:prstGeom>
          <a:noFill/>
        </p:spPr>
        <p:txBody>
          <a:bodyPr wrap="square" rtlCol="0">
            <a:spAutoFit/>
          </a:bodyPr>
          <a:lstStyle/>
          <a:p>
            <a:pPr algn="ctr"/>
            <a:r>
              <a:rPr lang="fr-FR" sz="2800" b="1" dirty="0">
                <a:solidFill>
                  <a:schemeClr val="bg1"/>
                </a:solidFill>
                <a:latin typeface="Arial" panose="020B0604020202020204" pitchFamily="34" charset="0"/>
                <a:cs typeface="Arial" panose="020B0604020202020204" pitchFamily="34" charset="0"/>
              </a:rPr>
              <a:t>LE MATCH DES HÉROS 2021 EN QUELQUES CHIFFRES</a:t>
            </a:r>
          </a:p>
        </p:txBody>
      </p:sp>
      <p:grpSp>
        <p:nvGrpSpPr>
          <p:cNvPr id="25" name="Groupe 24">
            <a:extLst>
              <a:ext uri="{FF2B5EF4-FFF2-40B4-BE49-F238E27FC236}">
                <a16:creationId xmlns="" xmlns:a16="http://schemas.microsoft.com/office/drawing/2014/main" id="{4673B8F0-0DC5-824F-9649-2F5ADCC52C38}"/>
              </a:ext>
            </a:extLst>
          </p:cNvPr>
          <p:cNvGrpSpPr/>
          <p:nvPr/>
        </p:nvGrpSpPr>
        <p:grpSpPr>
          <a:xfrm>
            <a:off x="427120" y="1528500"/>
            <a:ext cx="2692600" cy="2194527"/>
            <a:chOff x="1049356" y="1828078"/>
            <a:chExt cx="2692600" cy="2194527"/>
          </a:xfrm>
        </p:grpSpPr>
        <p:grpSp>
          <p:nvGrpSpPr>
            <p:cNvPr id="15" name="Groupe 14">
              <a:extLst>
                <a:ext uri="{FF2B5EF4-FFF2-40B4-BE49-F238E27FC236}">
                  <a16:creationId xmlns="" xmlns:a16="http://schemas.microsoft.com/office/drawing/2014/main" id="{E7C29A95-75E6-9F44-BA60-7756F282664E}"/>
                </a:ext>
              </a:extLst>
            </p:cNvPr>
            <p:cNvGrpSpPr/>
            <p:nvPr/>
          </p:nvGrpSpPr>
          <p:grpSpPr>
            <a:xfrm>
              <a:off x="1049357" y="1828078"/>
              <a:ext cx="2692599" cy="515526"/>
              <a:chOff x="3174203" y="1200161"/>
              <a:chExt cx="2692599" cy="515526"/>
            </a:xfrm>
          </p:grpSpPr>
          <p:sp>
            <p:nvSpPr>
              <p:cNvPr id="18" name="ZoneTexte 17">
                <a:extLst>
                  <a:ext uri="{FF2B5EF4-FFF2-40B4-BE49-F238E27FC236}">
                    <a16:creationId xmlns="" xmlns:a16="http://schemas.microsoft.com/office/drawing/2014/main" id="{94325AA9-FA04-A540-BA02-B9371A44BB12}"/>
                  </a:ext>
                </a:extLst>
              </p:cNvPr>
              <p:cNvSpPr txBox="1"/>
              <p:nvPr/>
            </p:nvSpPr>
            <p:spPr>
              <a:xfrm>
                <a:off x="3174203" y="1200161"/>
                <a:ext cx="2692599" cy="515526"/>
              </a:xfrm>
              <a:prstGeom prst="rect">
                <a:avLst/>
              </a:prstGeom>
              <a:noFill/>
              <a:ln w="28575">
                <a:noFill/>
              </a:ln>
            </p:spPr>
            <p:txBody>
              <a:bodyPr wrap="square" rtlCol="0" anchor="ctr">
                <a:spAutoFit/>
              </a:bodyPr>
              <a:lstStyle/>
              <a:p>
                <a:pPr algn="ctr">
                  <a:lnSpc>
                    <a:spcPct val="150000"/>
                  </a:lnSpc>
                </a:pPr>
                <a:r>
                  <a:rPr lang="fr-FR" sz="2000" b="1" dirty="0">
                    <a:solidFill>
                      <a:srgbClr val="1F90FF"/>
                    </a:solidFill>
                    <a:latin typeface="Avenir Black" panose="02000503020000020003" pitchFamily="2" charset="0"/>
                  </a:rPr>
                  <a:t>DONS </a:t>
                </a:r>
                <a:r>
                  <a:rPr lang="fr-FR" sz="2000" b="1" dirty="0" smtClean="0">
                    <a:solidFill>
                      <a:srgbClr val="1F90FF"/>
                    </a:solidFill>
                    <a:latin typeface="Avenir Black" panose="02000503020000020003" pitchFamily="2" charset="0"/>
                  </a:rPr>
                  <a:t>RÉCOLTÉS</a:t>
                </a:r>
                <a:endParaRPr lang="fr-FR" sz="2000" dirty="0">
                  <a:solidFill>
                    <a:srgbClr val="091F3F"/>
                  </a:solidFill>
                  <a:latin typeface="Avenir Light" panose="020B0402020203020204" pitchFamily="34" charset="77"/>
                </a:endParaRPr>
              </a:p>
            </p:txBody>
          </p:sp>
          <p:sp>
            <p:nvSpPr>
              <p:cNvPr id="17" name="Rectangle 16">
                <a:extLst>
                  <a:ext uri="{FF2B5EF4-FFF2-40B4-BE49-F238E27FC236}">
                    <a16:creationId xmlns="" xmlns:a16="http://schemas.microsoft.com/office/drawing/2014/main" id="{0DF95B47-350B-E34B-B882-FF7399EFFB89}"/>
                  </a:ext>
                </a:extLst>
              </p:cNvPr>
              <p:cNvSpPr/>
              <p:nvPr/>
            </p:nvSpPr>
            <p:spPr>
              <a:xfrm>
                <a:off x="3174203" y="1299743"/>
                <a:ext cx="2692599" cy="368425"/>
              </a:xfrm>
              <a:prstGeom prst="rect">
                <a:avLst/>
              </a:prstGeom>
              <a:noFill/>
              <a:ln w="28575">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 name="Groupe 23">
              <a:extLst>
                <a:ext uri="{FF2B5EF4-FFF2-40B4-BE49-F238E27FC236}">
                  <a16:creationId xmlns="" xmlns:a16="http://schemas.microsoft.com/office/drawing/2014/main" id="{9C7A81D9-1BC6-4044-9940-F2F3647F3BC9}"/>
                </a:ext>
              </a:extLst>
            </p:cNvPr>
            <p:cNvGrpSpPr/>
            <p:nvPr/>
          </p:nvGrpSpPr>
          <p:grpSpPr>
            <a:xfrm>
              <a:off x="1049356" y="2443186"/>
              <a:ext cx="2692599" cy="1579419"/>
              <a:chOff x="1049357" y="2804836"/>
              <a:chExt cx="2692599" cy="1579419"/>
            </a:xfrm>
          </p:grpSpPr>
          <p:sp>
            <p:nvSpPr>
              <p:cNvPr id="2" name="Rectangle 1">
                <a:extLst>
                  <a:ext uri="{FF2B5EF4-FFF2-40B4-BE49-F238E27FC236}">
                    <a16:creationId xmlns="" xmlns:a16="http://schemas.microsoft.com/office/drawing/2014/main" id="{933A2FE9-11B3-C545-A52A-EDD60A17313B}"/>
                  </a:ext>
                </a:extLst>
              </p:cNvPr>
              <p:cNvSpPr/>
              <p:nvPr/>
            </p:nvSpPr>
            <p:spPr>
              <a:xfrm>
                <a:off x="1049357" y="2804836"/>
                <a:ext cx="2692599" cy="1579419"/>
              </a:xfrm>
              <a:prstGeom prst="rect">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 xmlns:a16="http://schemas.microsoft.com/office/drawing/2014/main" id="{EB8EA693-6A30-F44D-8A2A-5CB838B93796}"/>
                  </a:ext>
                </a:extLst>
              </p:cNvPr>
              <p:cNvSpPr txBox="1"/>
              <p:nvPr/>
            </p:nvSpPr>
            <p:spPr>
              <a:xfrm>
                <a:off x="1510069" y="3377922"/>
                <a:ext cx="1965603" cy="523220"/>
              </a:xfrm>
              <a:prstGeom prst="rect">
                <a:avLst/>
              </a:prstGeom>
              <a:noFill/>
            </p:spPr>
            <p:txBody>
              <a:bodyPr wrap="none" rtlCol="0">
                <a:spAutoFit/>
              </a:bodyPr>
              <a:lstStyle/>
              <a:p>
                <a:r>
                  <a:rPr lang="fr-FR" sz="2800" b="1" dirty="0" smtClean="0">
                    <a:solidFill>
                      <a:schemeClr val="bg1"/>
                    </a:solidFill>
                    <a:latin typeface="Avenir Black" panose="02000503020000020003" pitchFamily="2" charset="0"/>
                  </a:rPr>
                  <a:t>427 250 </a:t>
                </a:r>
                <a:r>
                  <a:rPr lang="fr-FR" sz="2800" b="1" dirty="0">
                    <a:solidFill>
                      <a:schemeClr val="bg1"/>
                    </a:solidFill>
                    <a:latin typeface="Avenir Black" panose="02000503020000020003" pitchFamily="2" charset="0"/>
                  </a:rPr>
                  <a:t>€</a:t>
                </a:r>
              </a:p>
            </p:txBody>
          </p:sp>
        </p:grpSp>
      </p:grpSp>
      <p:pic>
        <p:nvPicPr>
          <p:cNvPr id="28" name="Image 27">
            <a:extLst>
              <a:ext uri="{FF2B5EF4-FFF2-40B4-BE49-F238E27FC236}">
                <a16:creationId xmlns="" xmlns:a16="http://schemas.microsoft.com/office/drawing/2014/main" id="{44E5C5C7-978C-D14D-A135-BBBF2372FD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7119" y="3870128"/>
            <a:ext cx="2692599" cy="171365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a:extLst>
              <a:ext uri="{FF2B5EF4-FFF2-40B4-BE49-F238E27FC236}">
                <a16:creationId xmlns="" xmlns:a16="http://schemas.microsoft.com/office/drawing/2014/main" id="{506F6FD5-27F8-4547-8632-57057E3FE48C}"/>
              </a:ext>
            </a:extLst>
          </p:cNvPr>
          <p:cNvGrpSpPr/>
          <p:nvPr/>
        </p:nvGrpSpPr>
        <p:grpSpPr>
          <a:xfrm>
            <a:off x="3573145" y="1528500"/>
            <a:ext cx="3055220" cy="515526"/>
            <a:chOff x="8709660" y="2143608"/>
            <a:chExt cx="3055220" cy="515526"/>
          </a:xfrm>
        </p:grpSpPr>
        <p:sp>
          <p:nvSpPr>
            <p:cNvPr id="40" name="ZoneTexte 39">
              <a:extLst>
                <a:ext uri="{FF2B5EF4-FFF2-40B4-BE49-F238E27FC236}">
                  <a16:creationId xmlns="" xmlns:a16="http://schemas.microsoft.com/office/drawing/2014/main" id="{4069055C-B58F-774B-86D2-8586366B036B}"/>
                </a:ext>
              </a:extLst>
            </p:cNvPr>
            <p:cNvSpPr txBox="1"/>
            <p:nvPr/>
          </p:nvSpPr>
          <p:spPr>
            <a:xfrm>
              <a:off x="8709660" y="2143608"/>
              <a:ext cx="3055220" cy="515526"/>
            </a:xfrm>
            <a:prstGeom prst="rect">
              <a:avLst/>
            </a:prstGeom>
            <a:noFill/>
            <a:ln w="28575">
              <a:noFill/>
            </a:ln>
          </p:spPr>
          <p:txBody>
            <a:bodyPr wrap="square" rtlCol="0" anchor="ctr">
              <a:spAutoFit/>
            </a:bodyPr>
            <a:lstStyle/>
            <a:p>
              <a:pPr algn="ctr">
                <a:lnSpc>
                  <a:spcPct val="150000"/>
                </a:lnSpc>
              </a:pPr>
              <a:r>
                <a:rPr lang="fr-FR" sz="2000" b="1" dirty="0">
                  <a:solidFill>
                    <a:srgbClr val="1F90FF"/>
                  </a:solidFill>
                  <a:latin typeface="Avenir Black" panose="02000503020000020003" pitchFamily="2" charset="0"/>
                </a:rPr>
                <a:t>SUCCÈS AUDIENCE TV</a:t>
              </a:r>
              <a:endParaRPr lang="fr-FR" sz="2000" dirty="0">
                <a:solidFill>
                  <a:srgbClr val="091F3F"/>
                </a:solidFill>
                <a:latin typeface="Avenir Light" panose="020B0402020203020204" pitchFamily="34" charset="77"/>
              </a:endParaRPr>
            </a:p>
          </p:txBody>
        </p:sp>
        <p:sp>
          <p:nvSpPr>
            <p:cNvPr id="39" name="Rectangle 38">
              <a:extLst>
                <a:ext uri="{FF2B5EF4-FFF2-40B4-BE49-F238E27FC236}">
                  <a16:creationId xmlns="" xmlns:a16="http://schemas.microsoft.com/office/drawing/2014/main" id="{AB124B92-7AFF-7B4D-A8F7-6F12FBFD2E14}"/>
                </a:ext>
              </a:extLst>
            </p:cNvPr>
            <p:cNvSpPr/>
            <p:nvPr/>
          </p:nvSpPr>
          <p:spPr>
            <a:xfrm>
              <a:off x="8709660" y="2254141"/>
              <a:ext cx="3055220" cy="368425"/>
            </a:xfrm>
            <a:prstGeom prst="rect">
              <a:avLst/>
            </a:prstGeom>
            <a:noFill/>
            <a:ln w="28575">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2" name="Image 41">
            <a:extLst>
              <a:ext uri="{FF2B5EF4-FFF2-40B4-BE49-F238E27FC236}">
                <a16:creationId xmlns="" xmlns:a16="http://schemas.microsoft.com/office/drawing/2014/main" id="{2DEC5E77-90B2-EC4B-836E-DC71D8E02E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67137" y="2143608"/>
            <a:ext cx="4493389" cy="251751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ZoneTexte 44">
            <a:extLst>
              <a:ext uri="{FF2B5EF4-FFF2-40B4-BE49-F238E27FC236}">
                <a16:creationId xmlns="" xmlns:a16="http://schemas.microsoft.com/office/drawing/2014/main" id="{54688909-AC78-144D-A98C-4FFD75A436EA}"/>
              </a:ext>
            </a:extLst>
          </p:cNvPr>
          <p:cNvSpPr txBox="1"/>
          <p:nvPr/>
        </p:nvSpPr>
        <p:spPr>
          <a:xfrm>
            <a:off x="8120163" y="2438967"/>
            <a:ext cx="3526405" cy="2862322"/>
          </a:xfrm>
          <a:prstGeom prst="rect">
            <a:avLst/>
          </a:prstGeom>
          <a:noFill/>
        </p:spPr>
        <p:txBody>
          <a:bodyPr wrap="square" rtlCol="0">
            <a:spAutoFit/>
          </a:bodyPr>
          <a:lstStyle/>
          <a:p>
            <a:pPr algn="just"/>
            <a:r>
              <a:rPr lang="fr-FR" dirty="0">
                <a:latin typeface="Avenir Light" panose="020B0402020203020204" pitchFamily="34" charset="77"/>
                <a:cs typeface="Arial" panose="020B0604020202020204" pitchFamily="34" charset="0"/>
              </a:rPr>
              <a:t>Diffusion sur la chaine </a:t>
            </a:r>
            <a:r>
              <a:rPr lang="fr-FR" b="1" dirty="0">
                <a:solidFill>
                  <a:srgbClr val="1F90FF"/>
                </a:solidFill>
                <a:latin typeface="Avenir Black" panose="02000503020000020003" pitchFamily="2" charset="0"/>
                <a:cs typeface="Arial" panose="020B0604020202020204" pitchFamily="34" charset="0"/>
              </a:rPr>
              <a:t>L’Equipe</a:t>
            </a:r>
            <a:r>
              <a:rPr lang="fr-FR" dirty="0">
                <a:latin typeface="Avenir Light" panose="020B0402020203020204" pitchFamily="34" charset="77"/>
                <a:cs typeface="Arial" panose="020B0604020202020204" pitchFamily="34" charset="0"/>
              </a:rPr>
              <a:t> :</a:t>
            </a:r>
          </a:p>
          <a:p>
            <a:pPr marL="285750" indent="-285750" algn="just">
              <a:buFont typeface="Wingdings" panose="05000000000000000000" pitchFamily="2" charset="2"/>
              <a:buChar char="Ø"/>
            </a:pPr>
            <a:endParaRPr lang="fr-FR" dirty="0">
              <a:latin typeface="Avenir Light" panose="020B0402020203020204" pitchFamily="34" charset="77"/>
              <a:cs typeface="Arial" panose="020B0604020202020204" pitchFamily="34" charset="0"/>
            </a:endParaRPr>
          </a:p>
          <a:p>
            <a:pPr marL="285750" indent="-285750" algn="just">
              <a:buFont typeface="Wingdings" panose="05000000000000000000" pitchFamily="2" charset="2"/>
              <a:buChar char="Ø"/>
            </a:pPr>
            <a:r>
              <a:rPr lang="fr-FR" b="1" dirty="0">
                <a:solidFill>
                  <a:srgbClr val="1F90FF"/>
                </a:solidFill>
                <a:latin typeface="Avenir Black" panose="02000503020000020003" pitchFamily="2" charset="0"/>
                <a:cs typeface="Arial" panose="020B0604020202020204" pitchFamily="34" charset="0"/>
              </a:rPr>
              <a:t>660 000</a:t>
            </a:r>
            <a:r>
              <a:rPr lang="fr-FR" dirty="0">
                <a:solidFill>
                  <a:srgbClr val="1F90FF"/>
                </a:solidFill>
                <a:latin typeface="Avenir Light" panose="020B0402020203020204" pitchFamily="34" charset="77"/>
                <a:cs typeface="Arial" panose="020B0604020202020204" pitchFamily="34" charset="0"/>
              </a:rPr>
              <a:t> </a:t>
            </a:r>
            <a:r>
              <a:rPr lang="fr-FR" dirty="0">
                <a:latin typeface="Avenir Light" panose="020B0402020203020204" pitchFamily="34" charset="77"/>
                <a:cs typeface="Arial" panose="020B0604020202020204" pitchFamily="34" charset="0"/>
              </a:rPr>
              <a:t>téléspectateurs </a:t>
            </a:r>
            <a:endParaRPr lang="fr-FR" dirty="0" smtClean="0">
              <a:latin typeface="Avenir Light" panose="020B0402020203020204" pitchFamily="34" charset="77"/>
              <a:cs typeface="Arial" panose="020B0604020202020204" pitchFamily="34" charset="0"/>
            </a:endParaRPr>
          </a:p>
          <a:p>
            <a:pPr algn="just"/>
            <a:r>
              <a:rPr lang="fr-FR" dirty="0" smtClean="0">
                <a:latin typeface="Avenir Light" panose="020B0402020203020204" pitchFamily="34" charset="77"/>
                <a:cs typeface="Arial" panose="020B0604020202020204" pitchFamily="34" charset="0"/>
              </a:rPr>
              <a:t>de </a:t>
            </a:r>
            <a:r>
              <a:rPr lang="fr-FR" dirty="0">
                <a:latin typeface="Avenir Light" panose="020B0402020203020204" pitchFamily="34" charset="77"/>
                <a:cs typeface="Arial" panose="020B0604020202020204" pitchFamily="34" charset="0"/>
              </a:rPr>
              <a:t>moyenne</a:t>
            </a:r>
          </a:p>
          <a:p>
            <a:pPr marL="285750" indent="-285750" algn="just">
              <a:buFont typeface="Wingdings" panose="05000000000000000000" pitchFamily="2" charset="2"/>
              <a:buChar char="Ø"/>
            </a:pPr>
            <a:endParaRPr lang="fr-FR" dirty="0">
              <a:latin typeface="Avenir Light" panose="020B0402020203020204" pitchFamily="34" charset="77"/>
              <a:cs typeface="Arial" panose="020B0604020202020204" pitchFamily="34" charset="0"/>
            </a:endParaRPr>
          </a:p>
          <a:p>
            <a:pPr marL="285750" indent="-285750" algn="just">
              <a:buFont typeface="Wingdings" panose="05000000000000000000" pitchFamily="2" charset="2"/>
              <a:buChar char="Ø"/>
            </a:pPr>
            <a:r>
              <a:rPr lang="fr-FR" dirty="0">
                <a:latin typeface="Avenir Light" panose="020B0402020203020204" pitchFamily="34" charset="77"/>
                <a:cs typeface="Arial" panose="020B0604020202020204" pitchFamily="34" charset="0"/>
              </a:rPr>
              <a:t>Pic d’audience à </a:t>
            </a:r>
            <a:r>
              <a:rPr lang="fr-FR" b="1" dirty="0">
                <a:solidFill>
                  <a:srgbClr val="1F90FF"/>
                </a:solidFill>
                <a:latin typeface="Avenir Black" panose="02000503020000020003" pitchFamily="2" charset="0"/>
                <a:cs typeface="Arial" panose="020B0604020202020204" pitchFamily="34" charset="0"/>
              </a:rPr>
              <a:t>1M</a:t>
            </a:r>
            <a:r>
              <a:rPr lang="fr-FR" dirty="0">
                <a:latin typeface="Avenir Light" panose="020B0402020203020204" pitchFamily="34" charset="77"/>
                <a:cs typeface="Arial" panose="020B0604020202020204" pitchFamily="34" charset="0"/>
              </a:rPr>
              <a:t> </a:t>
            </a:r>
            <a:endParaRPr lang="fr-FR" dirty="0" smtClean="0">
              <a:latin typeface="Avenir Light" panose="020B0402020203020204" pitchFamily="34" charset="77"/>
              <a:cs typeface="Arial" panose="020B0604020202020204" pitchFamily="34" charset="0"/>
            </a:endParaRPr>
          </a:p>
          <a:p>
            <a:pPr algn="just"/>
            <a:r>
              <a:rPr lang="fr-FR" dirty="0" smtClean="0">
                <a:latin typeface="Avenir Light" panose="020B0402020203020204" pitchFamily="34" charset="77"/>
                <a:cs typeface="Arial" panose="020B0604020202020204" pitchFamily="34" charset="0"/>
              </a:rPr>
              <a:t>de </a:t>
            </a:r>
            <a:r>
              <a:rPr lang="fr-FR" dirty="0">
                <a:latin typeface="Avenir Light" panose="020B0402020203020204" pitchFamily="34" charset="77"/>
                <a:cs typeface="Arial" panose="020B0604020202020204" pitchFamily="34" charset="0"/>
              </a:rPr>
              <a:t>téléspectateurs </a:t>
            </a:r>
          </a:p>
          <a:p>
            <a:pPr marL="285750" indent="-285750" algn="just">
              <a:buFont typeface="Wingdings" panose="05000000000000000000" pitchFamily="2" charset="2"/>
              <a:buChar char="Ø"/>
            </a:pPr>
            <a:endParaRPr lang="fr-FR" dirty="0">
              <a:latin typeface="Avenir Light" panose="020B0402020203020204" pitchFamily="34" charset="77"/>
              <a:cs typeface="Arial" panose="020B0604020202020204" pitchFamily="34" charset="0"/>
            </a:endParaRPr>
          </a:p>
          <a:p>
            <a:pPr marL="285750" indent="-285750" algn="just">
              <a:buFont typeface="Wingdings" panose="05000000000000000000" pitchFamily="2" charset="2"/>
              <a:buChar char="Ø"/>
            </a:pPr>
            <a:r>
              <a:rPr lang="fr-FR" b="1" dirty="0">
                <a:solidFill>
                  <a:srgbClr val="1F90FF"/>
                </a:solidFill>
                <a:latin typeface="Avenir Black" panose="02000503020000020003" pitchFamily="2" charset="0"/>
                <a:cs typeface="Arial" panose="020B0604020202020204" pitchFamily="34" charset="0"/>
              </a:rPr>
              <a:t>3M</a:t>
            </a:r>
            <a:r>
              <a:rPr lang="fr-FR" dirty="0">
                <a:latin typeface="Avenir Light" panose="020B0402020203020204" pitchFamily="34" charset="77"/>
                <a:cs typeface="Arial" panose="020B0604020202020204" pitchFamily="34" charset="0"/>
              </a:rPr>
              <a:t> de téléspectateurs </a:t>
            </a:r>
            <a:endParaRPr lang="fr-FR" dirty="0" smtClean="0">
              <a:latin typeface="Avenir Light" panose="020B0402020203020204" pitchFamily="34" charset="77"/>
              <a:cs typeface="Arial" panose="020B0604020202020204" pitchFamily="34" charset="0"/>
            </a:endParaRPr>
          </a:p>
          <a:p>
            <a:pPr algn="just"/>
            <a:r>
              <a:rPr lang="fr-FR" dirty="0" smtClean="0">
                <a:latin typeface="Avenir Light" panose="020B0402020203020204" pitchFamily="34" charset="77"/>
                <a:cs typeface="Arial" panose="020B0604020202020204" pitchFamily="34" charset="0"/>
              </a:rPr>
              <a:t>en </a:t>
            </a:r>
            <a:r>
              <a:rPr lang="fr-FR" dirty="0">
                <a:latin typeface="Avenir Light" panose="020B0402020203020204" pitchFamily="34" charset="77"/>
                <a:cs typeface="Arial" panose="020B0604020202020204" pitchFamily="34" charset="0"/>
              </a:rPr>
              <a:t>cumulé</a:t>
            </a:r>
          </a:p>
        </p:txBody>
      </p:sp>
      <p:pic>
        <p:nvPicPr>
          <p:cNvPr id="22" name="Image 21">
            <a:extLst>
              <a:ext uri="{FF2B5EF4-FFF2-40B4-BE49-F238E27FC236}">
                <a16:creationId xmlns="" xmlns:a16="http://schemas.microsoft.com/office/drawing/2014/main" id="{0E4DCE76-B00B-0E43-8104-CFC9B033C4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324886" y="6098238"/>
            <a:ext cx="612691" cy="501636"/>
          </a:xfrm>
          <a:prstGeom prst="rect">
            <a:avLst/>
          </a:prstGeom>
        </p:spPr>
      </p:pic>
    </p:spTree>
    <p:extLst>
      <p:ext uri="{BB962C8B-B14F-4D97-AF65-F5344CB8AC3E}">
        <p14:creationId xmlns:p14="http://schemas.microsoft.com/office/powerpoint/2010/main" val="15689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élogramme 8">
            <a:extLst>
              <a:ext uri="{FF2B5EF4-FFF2-40B4-BE49-F238E27FC236}">
                <a16:creationId xmlns="" xmlns:a16="http://schemas.microsoft.com/office/drawing/2014/main" id="{1F85923C-8D0D-3C41-AC24-909CA5BEDD84}"/>
              </a:ext>
            </a:extLst>
          </p:cNvPr>
          <p:cNvSpPr/>
          <p:nvPr/>
        </p:nvSpPr>
        <p:spPr>
          <a:xfrm>
            <a:off x="248518" y="342111"/>
            <a:ext cx="11236346" cy="646331"/>
          </a:xfrm>
          <a:prstGeom prst="parallelogram">
            <a:avLst/>
          </a:prstGeom>
          <a:solidFill>
            <a:srgbClr val="1F90FF"/>
          </a:solidFill>
          <a:ln>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 xmlns:a16="http://schemas.microsoft.com/office/drawing/2014/main" id="{51D8B2C6-E5F8-4D40-9353-7624076AB5F6}"/>
              </a:ext>
            </a:extLst>
          </p:cNvPr>
          <p:cNvSpPr txBox="1"/>
          <p:nvPr/>
        </p:nvSpPr>
        <p:spPr>
          <a:xfrm>
            <a:off x="427119" y="411817"/>
            <a:ext cx="11337762" cy="523220"/>
          </a:xfrm>
          <a:prstGeom prst="rect">
            <a:avLst/>
          </a:prstGeom>
          <a:noFill/>
        </p:spPr>
        <p:txBody>
          <a:bodyPr wrap="square" rtlCol="0">
            <a:spAutoFit/>
          </a:bodyPr>
          <a:lstStyle/>
          <a:p>
            <a:pPr algn="ctr"/>
            <a:r>
              <a:rPr lang="fr-FR" sz="2800" b="1" dirty="0">
                <a:solidFill>
                  <a:schemeClr val="bg1"/>
                </a:solidFill>
                <a:latin typeface="Arial" panose="020B0604020202020204" pitchFamily="34" charset="0"/>
                <a:cs typeface="Arial" panose="020B0604020202020204" pitchFamily="34" charset="0"/>
              </a:rPr>
              <a:t>LE MATCH DES HÉROS 2021 EN QUELQUES CHIFFRES</a:t>
            </a:r>
          </a:p>
        </p:txBody>
      </p:sp>
      <p:graphicFrame>
        <p:nvGraphicFramePr>
          <p:cNvPr id="20" name="Tableau 6">
            <a:extLst>
              <a:ext uri="{FF2B5EF4-FFF2-40B4-BE49-F238E27FC236}">
                <a16:creationId xmlns="" xmlns:a16="http://schemas.microsoft.com/office/drawing/2014/main" id="{DF0A1C3E-F3A7-614B-84F3-9D0B5F769840}"/>
              </a:ext>
            </a:extLst>
          </p:cNvPr>
          <p:cNvGraphicFramePr>
            <a:graphicFrameLocks noGrp="1"/>
          </p:cNvGraphicFramePr>
          <p:nvPr>
            <p:extLst/>
          </p:nvPr>
        </p:nvGraphicFramePr>
        <p:xfrm>
          <a:off x="427120" y="2005076"/>
          <a:ext cx="4241700" cy="2474256"/>
        </p:xfrm>
        <a:graphic>
          <a:graphicData uri="http://schemas.openxmlformats.org/drawingml/2006/table">
            <a:tbl>
              <a:tblPr firstRow="1" bandRow="1">
                <a:tableStyleId>{2D5ABB26-0587-4C30-8999-92F81FD0307C}</a:tableStyleId>
              </a:tblPr>
              <a:tblGrid>
                <a:gridCol w="2585022">
                  <a:extLst>
                    <a:ext uri="{9D8B030D-6E8A-4147-A177-3AD203B41FA5}">
                      <a16:colId xmlns="" xmlns:a16="http://schemas.microsoft.com/office/drawing/2014/main" val="1382553893"/>
                    </a:ext>
                  </a:extLst>
                </a:gridCol>
                <a:gridCol w="1656678">
                  <a:extLst>
                    <a:ext uri="{9D8B030D-6E8A-4147-A177-3AD203B41FA5}">
                      <a16:colId xmlns="" xmlns:a16="http://schemas.microsoft.com/office/drawing/2014/main" val="1047615780"/>
                    </a:ext>
                  </a:extLst>
                </a:gridCol>
              </a:tblGrid>
              <a:tr h="305568">
                <a:tc>
                  <a:txBody>
                    <a:bodyPr/>
                    <a:lstStyle/>
                    <a:p>
                      <a:pPr algn="ctr"/>
                      <a:r>
                        <a:rPr lang="fr-FR" sz="1600" b="1" i="0" dirty="0">
                          <a:solidFill>
                            <a:schemeClr val="bg1"/>
                          </a:solidFill>
                          <a:latin typeface="Avenir Black" panose="02000503020000020003" pitchFamily="2" charset="0"/>
                        </a:rPr>
                        <a:t>Nombre de retombées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90FF"/>
                    </a:solidFill>
                  </a:tcPr>
                </a:tc>
                <a:tc>
                  <a:txBody>
                    <a:bodyPr/>
                    <a:lstStyle/>
                    <a:p>
                      <a:pPr algn="ctr"/>
                      <a:r>
                        <a:rPr lang="fr-FR" sz="1600" b="1" i="0" dirty="0">
                          <a:solidFill>
                            <a:schemeClr val="bg1"/>
                          </a:solidFill>
                          <a:latin typeface="Avenir Black" panose="02000503020000020003" pitchFamily="2" charset="0"/>
                        </a:rPr>
                        <a:t>526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90FF"/>
                    </a:solidFill>
                  </a:tcPr>
                </a:tc>
                <a:extLst>
                  <a:ext uri="{0D108BD9-81ED-4DB2-BD59-A6C34878D82A}">
                    <a16:rowId xmlns="" xmlns:a16="http://schemas.microsoft.com/office/drawing/2014/main" val="169314976"/>
                  </a:ext>
                </a:extLst>
              </a:tr>
              <a:tr h="305568">
                <a:tc>
                  <a:txBody>
                    <a:bodyPr/>
                    <a:lstStyle/>
                    <a:p>
                      <a:pPr algn="l"/>
                      <a:r>
                        <a:rPr lang="fr-FR" sz="1400" b="0" i="0" dirty="0">
                          <a:solidFill>
                            <a:schemeClr val="tx1"/>
                          </a:solidFill>
                          <a:latin typeface="Avenir Light" panose="020B0402020203020204" pitchFamily="34" charset="77"/>
                        </a:rPr>
                        <a:t>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40167735"/>
                  </a:ext>
                </a:extLst>
              </a:tr>
              <a:tr h="305568">
                <a:tc>
                  <a:txBody>
                    <a:bodyPr/>
                    <a:lstStyle/>
                    <a:p>
                      <a:pPr algn="l"/>
                      <a:r>
                        <a:rPr lang="fr-FR" sz="1400" b="0" i="0" dirty="0">
                          <a:solidFill>
                            <a:schemeClr val="tx1"/>
                          </a:solidFill>
                          <a:latin typeface="Avenir Light" panose="020B0402020203020204" pitchFamily="34" charset="77"/>
                        </a:rPr>
                        <a:t>PRESSE ÉCRITE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22893949"/>
                  </a:ext>
                </a:extLst>
              </a:tr>
              <a:tr h="305568">
                <a:tc>
                  <a:txBody>
                    <a:bodyPr/>
                    <a:lstStyle/>
                    <a:p>
                      <a:pPr algn="l"/>
                      <a:r>
                        <a:rPr lang="fr-FR" sz="1400" b="0" i="0" dirty="0">
                          <a:solidFill>
                            <a:schemeClr val="tx1"/>
                          </a:solidFill>
                          <a:latin typeface="Avenir Light" panose="020B0402020203020204" pitchFamily="34" charset="77"/>
                        </a:rPr>
                        <a:t>RADIO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10962486"/>
                  </a:ext>
                </a:extLst>
              </a:tr>
              <a:tr h="305568">
                <a:tc>
                  <a:txBody>
                    <a:bodyPr/>
                    <a:lstStyle/>
                    <a:p>
                      <a:pPr algn="l"/>
                      <a:r>
                        <a:rPr lang="fr-FR" sz="1400" b="0" i="0" dirty="0">
                          <a:solidFill>
                            <a:schemeClr val="tx1"/>
                          </a:solidFill>
                          <a:latin typeface="Avenir Light" panose="020B0402020203020204" pitchFamily="34" charset="77"/>
                        </a:rPr>
                        <a:t>SITE INTERNET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459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32397674"/>
                  </a:ext>
                </a:extLst>
              </a:tr>
              <a:tr h="305568">
                <a:tc>
                  <a:txBody>
                    <a:bodyPr/>
                    <a:lstStyle/>
                    <a:p>
                      <a:pPr algn="l"/>
                      <a:r>
                        <a:rPr lang="fr-FR" sz="1400" b="0" i="0" dirty="0">
                          <a:solidFill>
                            <a:schemeClr val="tx1"/>
                          </a:solidFill>
                          <a:latin typeface="Avenir Light" panose="020B0402020203020204" pitchFamily="34" charset="77"/>
                        </a:rPr>
                        <a:t>AGENCE DE PRESSE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914112237"/>
                  </a:ext>
                </a:extLst>
              </a:tr>
              <a:tr h="305568">
                <a:tc>
                  <a:txBody>
                    <a:bodyPr/>
                    <a:lstStyle/>
                    <a:p>
                      <a:pPr algn="l"/>
                      <a:r>
                        <a:rPr lang="fr-FR" sz="1400" b="0" i="0" dirty="0">
                          <a:solidFill>
                            <a:schemeClr val="tx1"/>
                          </a:solidFill>
                          <a:latin typeface="Avenir Light" panose="020B0402020203020204" pitchFamily="34" charset="77"/>
                        </a:rPr>
                        <a:t>CITATION 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183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24402564"/>
                  </a:ext>
                </a:extLst>
              </a:tr>
              <a:tr h="305568">
                <a:tc>
                  <a:txBody>
                    <a:bodyPr/>
                    <a:lstStyle/>
                    <a:p>
                      <a:pPr algn="l"/>
                      <a:r>
                        <a:rPr lang="fr-FR" sz="1400" b="0" i="0" dirty="0">
                          <a:solidFill>
                            <a:schemeClr val="tx1"/>
                          </a:solidFill>
                          <a:latin typeface="Avenir Light" panose="020B0402020203020204" pitchFamily="34" charset="77"/>
                        </a:rPr>
                        <a:t>AUDIENCE CUMULÉE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1" i="0" dirty="0">
                          <a:solidFill>
                            <a:srgbClr val="1F90FF"/>
                          </a:solidFill>
                          <a:latin typeface="Avenir Black" panose="02000503020000020003" pitchFamily="2" charset="0"/>
                        </a:rPr>
                        <a:t>1 472 880 432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61860675"/>
                  </a:ext>
                </a:extLst>
              </a:tr>
            </a:tbl>
          </a:graphicData>
        </a:graphic>
      </p:graphicFrame>
      <p:grpSp>
        <p:nvGrpSpPr>
          <p:cNvPr id="3" name="Groupe 2">
            <a:extLst>
              <a:ext uri="{FF2B5EF4-FFF2-40B4-BE49-F238E27FC236}">
                <a16:creationId xmlns="" xmlns:a16="http://schemas.microsoft.com/office/drawing/2014/main" id="{F176C7EF-1E49-B344-8E96-A6C4EA515664}"/>
              </a:ext>
            </a:extLst>
          </p:cNvPr>
          <p:cNvGrpSpPr/>
          <p:nvPr/>
        </p:nvGrpSpPr>
        <p:grpSpPr>
          <a:xfrm>
            <a:off x="4591210" y="1174618"/>
            <a:ext cx="3110218" cy="515526"/>
            <a:chOff x="1064574" y="2028278"/>
            <a:chExt cx="2778425" cy="515526"/>
          </a:xfrm>
        </p:grpSpPr>
        <p:sp>
          <p:nvSpPr>
            <p:cNvPr id="37" name="ZoneTexte 36">
              <a:extLst>
                <a:ext uri="{FF2B5EF4-FFF2-40B4-BE49-F238E27FC236}">
                  <a16:creationId xmlns="" xmlns:a16="http://schemas.microsoft.com/office/drawing/2014/main" id="{701C3ACF-40B3-014A-8193-844C03D4D20F}"/>
                </a:ext>
              </a:extLst>
            </p:cNvPr>
            <p:cNvSpPr txBox="1"/>
            <p:nvPr/>
          </p:nvSpPr>
          <p:spPr>
            <a:xfrm>
              <a:off x="1064574" y="2028278"/>
              <a:ext cx="2778425" cy="515526"/>
            </a:xfrm>
            <a:prstGeom prst="rect">
              <a:avLst/>
            </a:prstGeom>
            <a:noFill/>
            <a:ln w="28575">
              <a:noFill/>
            </a:ln>
          </p:spPr>
          <p:txBody>
            <a:bodyPr wrap="square" rtlCol="0" anchor="ctr">
              <a:spAutoFit/>
            </a:bodyPr>
            <a:lstStyle/>
            <a:p>
              <a:pPr algn="ctr">
                <a:lnSpc>
                  <a:spcPct val="150000"/>
                </a:lnSpc>
              </a:pPr>
              <a:r>
                <a:rPr lang="fr-FR" sz="2000" b="1" dirty="0">
                  <a:solidFill>
                    <a:srgbClr val="1F90FF"/>
                  </a:solidFill>
                  <a:latin typeface="Avenir Black" panose="02000503020000020003" pitchFamily="2" charset="0"/>
                </a:rPr>
                <a:t>RETOMBÉES PRESSE</a:t>
              </a:r>
              <a:endParaRPr lang="fr-FR" sz="2000" dirty="0">
                <a:solidFill>
                  <a:srgbClr val="091F3F"/>
                </a:solidFill>
                <a:latin typeface="Avenir Light" panose="020B0402020203020204" pitchFamily="34" charset="77"/>
              </a:endParaRPr>
            </a:p>
          </p:txBody>
        </p:sp>
        <p:sp>
          <p:nvSpPr>
            <p:cNvPr id="38" name="Rectangle 37">
              <a:extLst>
                <a:ext uri="{FF2B5EF4-FFF2-40B4-BE49-F238E27FC236}">
                  <a16:creationId xmlns="" xmlns:a16="http://schemas.microsoft.com/office/drawing/2014/main" id="{30DDD4ED-868B-1E4F-B666-DFCA21BCA4CE}"/>
                </a:ext>
              </a:extLst>
            </p:cNvPr>
            <p:cNvSpPr/>
            <p:nvPr/>
          </p:nvSpPr>
          <p:spPr>
            <a:xfrm>
              <a:off x="1107488" y="2129747"/>
              <a:ext cx="2692599" cy="368425"/>
            </a:xfrm>
            <a:prstGeom prst="rect">
              <a:avLst/>
            </a:prstGeom>
            <a:noFill/>
            <a:ln w="28575">
              <a:solidFill>
                <a:srgbClr val="1F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 xmlns:a16="http://schemas.microsoft.com/office/drawing/2014/main" id="{BE1FE052-C879-8D47-AA14-E6F2788F5528}"/>
              </a:ext>
            </a:extLst>
          </p:cNvPr>
          <p:cNvGrpSpPr/>
          <p:nvPr/>
        </p:nvGrpSpPr>
        <p:grpSpPr>
          <a:xfrm>
            <a:off x="1323804" y="4690890"/>
            <a:ext cx="9544391" cy="1270848"/>
            <a:chOff x="427119" y="4569917"/>
            <a:chExt cx="9544391" cy="1270848"/>
          </a:xfrm>
        </p:grpSpPr>
        <p:grpSp>
          <p:nvGrpSpPr>
            <p:cNvPr id="35" name="object 2">
              <a:extLst>
                <a:ext uri="{FF2B5EF4-FFF2-40B4-BE49-F238E27FC236}">
                  <a16:creationId xmlns="" xmlns:a16="http://schemas.microsoft.com/office/drawing/2014/main" id="{4A6E1E1A-3DD6-5843-BDE1-9779E0EAAAEF}"/>
                </a:ext>
              </a:extLst>
            </p:cNvPr>
            <p:cNvGrpSpPr/>
            <p:nvPr/>
          </p:nvGrpSpPr>
          <p:grpSpPr>
            <a:xfrm>
              <a:off x="2812085" y="4571802"/>
              <a:ext cx="2256516" cy="1267768"/>
              <a:chOff x="415269" y="3592733"/>
              <a:chExt cx="2801157" cy="1494631"/>
            </a:xfrm>
          </p:grpSpPr>
          <p:pic>
            <p:nvPicPr>
              <p:cNvPr id="36" name="object 3">
                <a:extLst>
                  <a:ext uri="{FF2B5EF4-FFF2-40B4-BE49-F238E27FC236}">
                    <a16:creationId xmlns="" xmlns:a16="http://schemas.microsoft.com/office/drawing/2014/main" id="{F321E16D-9F42-F24A-9B74-9995A73B1858}"/>
                  </a:ext>
                </a:extLst>
              </p:cNvPr>
              <p:cNvPicPr/>
              <p:nvPr/>
            </p:nvPicPr>
            <p:blipFill>
              <a:blip r:embed="rId2" cstate="hqprint">
                <a:extLst>
                  <a:ext uri="{28A0092B-C50C-407E-A947-70E740481C1C}">
                    <a14:useLocalDpi xmlns:a14="http://schemas.microsoft.com/office/drawing/2010/main"/>
                  </a:ext>
                </a:extLst>
              </a:blip>
              <a:stretch>
                <a:fillRect/>
              </a:stretch>
            </p:blipFill>
            <p:spPr>
              <a:xfrm>
                <a:off x="415269" y="3592734"/>
                <a:ext cx="2801157" cy="149463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object 4">
                <a:extLst>
                  <a:ext uri="{FF2B5EF4-FFF2-40B4-BE49-F238E27FC236}">
                    <a16:creationId xmlns="" xmlns:a16="http://schemas.microsoft.com/office/drawing/2014/main" id="{CD5073EF-C011-BA4B-8716-72732893B8E4}"/>
                  </a:ext>
                </a:extLst>
              </p:cNvPr>
              <p:cNvPicPr/>
              <p:nvPr/>
            </p:nvPicPr>
            <p:blipFill>
              <a:blip r:embed="rId3" cstate="print">
                <a:extLst>
                  <a:ext uri="{28A0092B-C50C-407E-A947-70E740481C1C}">
                    <a14:useLocalDpi xmlns:a14="http://schemas.microsoft.com/office/drawing/2010/main"/>
                  </a:ext>
                </a:extLst>
              </a:blip>
              <a:stretch>
                <a:fillRect/>
              </a:stretch>
            </p:blipFill>
            <p:spPr>
              <a:xfrm>
                <a:off x="415269" y="3592733"/>
                <a:ext cx="867433" cy="310791"/>
              </a:xfrm>
              <a:prstGeom prst="rect">
                <a:avLst/>
              </a:prstGeom>
            </p:spPr>
          </p:pic>
        </p:grpSp>
        <p:grpSp>
          <p:nvGrpSpPr>
            <p:cNvPr id="6" name="Groupe 5">
              <a:extLst>
                <a:ext uri="{FF2B5EF4-FFF2-40B4-BE49-F238E27FC236}">
                  <a16:creationId xmlns="" xmlns:a16="http://schemas.microsoft.com/office/drawing/2014/main" id="{2553EEF3-B0A6-0448-919A-F5BB6816D1D2}"/>
                </a:ext>
              </a:extLst>
            </p:cNvPr>
            <p:cNvGrpSpPr/>
            <p:nvPr/>
          </p:nvGrpSpPr>
          <p:grpSpPr>
            <a:xfrm>
              <a:off x="5176202" y="4571801"/>
              <a:ext cx="2372934" cy="1267767"/>
              <a:chOff x="7430491" y="1885044"/>
              <a:chExt cx="2372934" cy="1267767"/>
            </a:xfrm>
          </p:grpSpPr>
          <p:pic>
            <p:nvPicPr>
              <p:cNvPr id="24577" name="Picture 1" descr="page12image44625488">
                <a:extLst>
                  <a:ext uri="{FF2B5EF4-FFF2-40B4-BE49-F238E27FC236}">
                    <a16:creationId xmlns="" xmlns:a16="http://schemas.microsoft.com/office/drawing/2014/main" id="{96E31B8E-D7B2-B845-8C4F-67E13C2002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0492" y="1885044"/>
                <a:ext cx="2372933" cy="12677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9" descr="page12image58213600">
                <a:extLst>
                  <a:ext uri="{FF2B5EF4-FFF2-40B4-BE49-F238E27FC236}">
                    <a16:creationId xmlns="" xmlns:a16="http://schemas.microsoft.com/office/drawing/2014/main" id="{B929799A-EB71-3A42-A882-D19FCA1884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30491" y="1885044"/>
                <a:ext cx="698774" cy="271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 xmlns:a16="http://schemas.microsoft.com/office/drawing/2014/main" id="{AF2007BE-92B4-094B-AFF4-C603F17A408F}"/>
                </a:ext>
              </a:extLst>
            </p:cNvPr>
            <p:cNvGrpSpPr/>
            <p:nvPr/>
          </p:nvGrpSpPr>
          <p:grpSpPr>
            <a:xfrm>
              <a:off x="427119" y="4571801"/>
              <a:ext cx="2256516" cy="1268964"/>
              <a:chOff x="4749701" y="3427127"/>
              <a:chExt cx="2256516" cy="1268964"/>
            </a:xfrm>
          </p:grpSpPr>
          <p:pic>
            <p:nvPicPr>
              <p:cNvPr id="24578" name="Picture 2" descr="page12image44627360">
                <a:extLst>
                  <a:ext uri="{FF2B5EF4-FFF2-40B4-BE49-F238E27FC236}">
                    <a16:creationId xmlns="" xmlns:a16="http://schemas.microsoft.com/office/drawing/2014/main" id="{B873B91B-DFB2-A041-921A-5DC181E3C2A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749701" y="3428324"/>
                <a:ext cx="2256516" cy="12677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 name="Picture 10" descr="page12image58221712">
                <a:extLst>
                  <a:ext uri="{FF2B5EF4-FFF2-40B4-BE49-F238E27FC236}">
                    <a16:creationId xmlns="" xmlns:a16="http://schemas.microsoft.com/office/drawing/2014/main" id="{F0EBED90-8E52-564C-86F0-A757CEEC1D2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49701" y="3427127"/>
                <a:ext cx="1003465" cy="25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24582" name="Picture 6" descr="page12image44625904">
              <a:extLst>
                <a:ext uri="{FF2B5EF4-FFF2-40B4-BE49-F238E27FC236}">
                  <a16:creationId xmlns="" xmlns:a16="http://schemas.microsoft.com/office/drawing/2014/main" id="{8FBA7B34-452A-714A-9E35-DFBD7BCC919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14994" y="4569917"/>
              <a:ext cx="2256516" cy="12696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3" name="Picture 7" descr="page12image44626112">
              <a:extLst>
                <a:ext uri="{FF2B5EF4-FFF2-40B4-BE49-F238E27FC236}">
                  <a16:creationId xmlns="" xmlns:a16="http://schemas.microsoft.com/office/drawing/2014/main" id="{A24BB564-5A32-AA47-8D59-D3461F5B0A7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14994" y="4572141"/>
              <a:ext cx="694639" cy="2505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e 20">
            <a:extLst>
              <a:ext uri="{FF2B5EF4-FFF2-40B4-BE49-F238E27FC236}">
                <a16:creationId xmlns="" xmlns:a16="http://schemas.microsoft.com/office/drawing/2014/main" id="{B48EADEE-C704-EC42-A7BA-7F0A9B7EA11A}"/>
              </a:ext>
            </a:extLst>
          </p:cNvPr>
          <p:cNvGrpSpPr/>
          <p:nvPr/>
        </p:nvGrpSpPr>
        <p:grpSpPr>
          <a:xfrm>
            <a:off x="4825432" y="1937205"/>
            <a:ext cx="6943624" cy="2542613"/>
            <a:chOff x="4471090" y="1816687"/>
            <a:chExt cx="6943624" cy="2542613"/>
          </a:xfrm>
        </p:grpSpPr>
        <p:grpSp>
          <p:nvGrpSpPr>
            <p:cNvPr id="10" name="Groupe 9">
              <a:extLst>
                <a:ext uri="{FF2B5EF4-FFF2-40B4-BE49-F238E27FC236}">
                  <a16:creationId xmlns="" xmlns:a16="http://schemas.microsoft.com/office/drawing/2014/main" id="{6887F303-FE5E-1547-8B4E-65451EB94324}"/>
                </a:ext>
              </a:extLst>
            </p:cNvPr>
            <p:cNvGrpSpPr/>
            <p:nvPr/>
          </p:nvGrpSpPr>
          <p:grpSpPr>
            <a:xfrm>
              <a:off x="4471090" y="1885044"/>
              <a:ext cx="2059175" cy="2474256"/>
              <a:chOff x="4415486" y="1885044"/>
              <a:chExt cx="2059175" cy="2474256"/>
            </a:xfrm>
          </p:grpSpPr>
          <p:pic>
            <p:nvPicPr>
              <p:cNvPr id="24579" name="Picture 3" descr="page14image44566976">
                <a:extLst>
                  <a:ext uri="{FF2B5EF4-FFF2-40B4-BE49-F238E27FC236}">
                    <a16:creationId xmlns="" xmlns:a16="http://schemas.microsoft.com/office/drawing/2014/main" id="{14935EDF-9E79-4A43-A9F3-EE985CE82E4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98088" y="1885044"/>
                <a:ext cx="1476573" cy="24742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Picture 6" descr="page13image58256560">
                <a:extLst>
                  <a:ext uri="{FF2B5EF4-FFF2-40B4-BE49-F238E27FC236}">
                    <a16:creationId xmlns="" xmlns:a16="http://schemas.microsoft.com/office/drawing/2014/main" id="{6A90D8BA-6332-F647-B444-4CB23510281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15486" y="1887835"/>
                <a:ext cx="582602" cy="303659"/>
              </a:xfrm>
              <a:prstGeom prst="rect">
                <a:avLst/>
              </a:prstGeom>
              <a:noFill/>
              <a:ln w="3175">
                <a:solidFill>
                  <a:srgbClr val="ED1C23"/>
                </a:solidFill>
              </a:ln>
              <a:extLst>
                <a:ext uri="{909E8E84-426E-40DD-AFC4-6F175D3DCCD1}">
                  <a14:hiddenFill xmlns:a14="http://schemas.microsoft.com/office/drawing/2010/main">
                    <a:solidFill>
                      <a:srgbClr val="FFFFFF"/>
                    </a:solidFill>
                  </a14:hiddenFill>
                </a:ext>
              </a:extLst>
            </p:spPr>
          </p:pic>
        </p:grpSp>
        <p:grpSp>
          <p:nvGrpSpPr>
            <p:cNvPr id="16" name="Groupe 15">
              <a:extLst>
                <a:ext uri="{FF2B5EF4-FFF2-40B4-BE49-F238E27FC236}">
                  <a16:creationId xmlns="" xmlns:a16="http://schemas.microsoft.com/office/drawing/2014/main" id="{4FCBDD3E-F2BC-E847-ACE3-35CDB3F67E3F}"/>
                </a:ext>
              </a:extLst>
            </p:cNvPr>
            <p:cNvGrpSpPr/>
            <p:nvPr/>
          </p:nvGrpSpPr>
          <p:grpSpPr>
            <a:xfrm>
              <a:off x="6675929" y="1816687"/>
              <a:ext cx="2919685" cy="2542127"/>
              <a:chOff x="6675929" y="1816687"/>
              <a:chExt cx="2919685" cy="2542127"/>
            </a:xfrm>
          </p:grpSpPr>
          <p:pic>
            <p:nvPicPr>
              <p:cNvPr id="24580" name="Picture 4" descr="page13image44716096">
                <a:extLst>
                  <a:ext uri="{FF2B5EF4-FFF2-40B4-BE49-F238E27FC236}">
                    <a16:creationId xmlns="" xmlns:a16="http://schemas.microsoft.com/office/drawing/2014/main" id="{F86C9C37-8F00-9349-BC33-57EFAE86733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675929" y="2241069"/>
                <a:ext cx="2919685" cy="21177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1" name="Picture 5" descr="page13image44712976">
                <a:extLst>
                  <a:ext uri="{FF2B5EF4-FFF2-40B4-BE49-F238E27FC236}">
                    <a16:creationId xmlns="" xmlns:a16="http://schemas.microsoft.com/office/drawing/2014/main" id="{24AC4EB4-1771-734E-9077-1BF71D51DD9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190867" y="1816687"/>
                <a:ext cx="404747" cy="421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584" name="Picture 8" descr="page14image44565520">
              <a:extLst>
                <a:ext uri="{FF2B5EF4-FFF2-40B4-BE49-F238E27FC236}">
                  <a16:creationId xmlns="" xmlns:a16="http://schemas.microsoft.com/office/drawing/2014/main" id="{BDD85644-989A-1D4F-AC00-CF4DF685B6B0}"/>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9741278" y="1885044"/>
              <a:ext cx="1673436" cy="24742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6" name="Picture 10">
              <a:extLst>
                <a:ext uri="{FF2B5EF4-FFF2-40B4-BE49-F238E27FC236}">
                  <a16:creationId xmlns="" xmlns:a16="http://schemas.microsoft.com/office/drawing/2014/main" id="{A9F28F08-57BE-3D43-8D57-19C6CF583A56}"/>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1059983" y="2039664"/>
              <a:ext cx="315735" cy="315735"/>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Image 31">
            <a:extLst>
              <a:ext uri="{FF2B5EF4-FFF2-40B4-BE49-F238E27FC236}">
                <a16:creationId xmlns="" xmlns:a16="http://schemas.microsoft.com/office/drawing/2014/main" id="{0E4DCE76-B00B-0E43-8104-CFC9B033C4A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1324886" y="6089094"/>
            <a:ext cx="612691" cy="501636"/>
          </a:xfrm>
          <a:prstGeom prst="rect">
            <a:avLst/>
          </a:prstGeom>
        </p:spPr>
      </p:pic>
    </p:spTree>
    <p:extLst>
      <p:ext uri="{BB962C8B-B14F-4D97-AF65-F5344CB8AC3E}">
        <p14:creationId xmlns:p14="http://schemas.microsoft.com/office/powerpoint/2010/main" val="30325078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858</Words>
  <Application>Microsoft Office PowerPoint</Application>
  <PresentationFormat>Personnalisé</PresentationFormat>
  <Paragraphs>196</Paragraphs>
  <Slides>16</Slides>
  <Notes>5</Notes>
  <HiddenSlides>0</HiddenSlides>
  <MMClips>0</MMClips>
  <ScaleCrop>false</ScaleCrop>
  <HeadingPairs>
    <vt:vector size="4" baseType="variant">
      <vt:variant>
        <vt:lpstr>Thème</vt:lpstr>
      </vt:variant>
      <vt:variant>
        <vt:i4>2</vt:i4>
      </vt:variant>
      <vt:variant>
        <vt:lpstr>Titres des diapositives</vt:lpstr>
      </vt:variant>
      <vt:variant>
        <vt:i4>16</vt:i4>
      </vt:variant>
    </vt:vector>
  </HeadingPairs>
  <TitlesOfParts>
    <vt:vector size="18" baseType="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BORDINO Mathias</dc:creator>
  <cp:lastModifiedBy>Pascal Niggemann</cp:lastModifiedBy>
  <cp:revision>8</cp:revision>
  <dcterms:created xsi:type="dcterms:W3CDTF">2022-03-17T11:26:47Z</dcterms:created>
  <dcterms:modified xsi:type="dcterms:W3CDTF">2022-03-18T11:09:56Z</dcterms:modified>
</cp:coreProperties>
</file>